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69" r:id="rId4"/>
    <p:sldId id="258" r:id="rId5"/>
    <p:sldId id="259" r:id="rId6"/>
    <p:sldId id="260" r:id="rId7"/>
    <p:sldId id="264" r:id="rId8"/>
    <p:sldId id="266" r:id="rId9"/>
    <p:sldId id="268" r:id="rId10"/>
    <p:sldId id="267" r:id="rId11"/>
    <p:sldId id="270" r:id="rId12"/>
    <p:sldId id="271" r:id="rId13"/>
    <p:sldId id="273" r:id="rId14"/>
    <p:sldId id="261" r:id="rId15"/>
    <p:sldId id="272" r:id="rId16"/>
    <p:sldId id="262"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3FCDC-AC48-4681-9D61-87885EC0433C}">
          <p14:sldIdLst>
            <p14:sldId id="257"/>
            <p14:sldId id="256"/>
            <p14:sldId id="269"/>
            <p14:sldId id="258"/>
            <p14:sldId id="259"/>
            <p14:sldId id="260"/>
            <p14:sldId id="264"/>
            <p14:sldId id="266"/>
            <p14:sldId id="268"/>
            <p14:sldId id="267"/>
          </p14:sldIdLst>
        </p14:section>
        <p14:section name="Untitled Section" id="{D03C0C98-1518-4991-AE4C-DEB8A3D5DD05}">
          <p14:sldIdLst>
            <p14:sldId id="270"/>
            <p14:sldId id="271"/>
            <p14:sldId id="273"/>
            <p14:sldId id="261"/>
            <p14:sldId id="272"/>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b="1" dirty="0" smtClean="0">
                <a:solidFill>
                  <a:srgbClr val="FFC000"/>
                </a:solidFill>
              </a:rPr>
              <a:t> </a:t>
            </a:r>
            <a:endParaRPr lang="en-US" b="1" dirty="0">
              <a:solidFill>
                <a:srgbClr val="FFC000"/>
              </a:solidFill>
            </a:endParaRPr>
          </a:p>
        </p:txBody>
      </p:sp>
    </p:spTree>
    <p:extLst>
      <p:ext uri="{BB962C8B-B14F-4D97-AF65-F5344CB8AC3E}">
        <p14:creationId xmlns:p14="http://schemas.microsoft.com/office/powerpoint/2010/main" val="3924657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7735" y="465781"/>
            <a:ext cx="5310552" cy="111482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USER INTERFACE</a:t>
            </a:r>
          </a:p>
          <a:p>
            <a:endParaRPr lang="en-US" b="1" dirty="0">
              <a:solidFill>
                <a:srgbClr val="FFC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877" y="1828799"/>
            <a:ext cx="6283434" cy="353270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446" y="2741086"/>
            <a:ext cx="5998182" cy="3372331"/>
          </a:xfrm>
          <a:prstGeom prst="rect">
            <a:avLst/>
          </a:prstGeom>
        </p:spPr>
      </p:pic>
      <p:sp>
        <p:nvSpPr>
          <p:cNvPr id="3" name="TextBox 2"/>
          <p:cNvSpPr txBox="1"/>
          <p:nvPr/>
        </p:nvSpPr>
        <p:spPr>
          <a:xfrm>
            <a:off x="1201782" y="1023193"/>
            <a:ext cx="2390503" cy="369332"/>
          </a:xfrm>
          <a:prstGeom prst="rect">
            <a:avLst/>
          </a:prstGeom>
          <a:noFill/>
        </p:spPr>
        <p:txBody>
          <a:bodyPr wrap="square" rtlCol="0">
            <a:spAutoFit/>
          </a:bodyPr>
          <a:lstStyle/>
          <a:p>
            <a:r>
              <a:rPr lang="en-US" dirty="0" smtClean="0"/>
              <a:t>Conversation page</a:t>
            </a:r>
            <a:endParaRPr lang="en-IN" dirty="0"/>
          </a:p>
        </p:txBody>
      </p:sp>
      <p:sp>
        <p:nvSpPr>
          <p:cNvPr id="4" name="TextBox 3"/>
          <p:cNvSpPr txBox="1"/>
          <p:nvPr/>
        </p:nvSpPr>
        <p:spPr>
          <a:xfrm>
            <a:off x="1044877" y="4196418"/>
            <a:ext cx="3487784" cy="461665"/>
          </a:xfrm>
          <a:prstGeom prst="rect">
            <a:avLst/>
          </a:prstGeom>
          <a:noFill/>
        </p:spPr>
        <p:txBody>
          <a:bodyPr wrap="square" rtlCol="0">
            <a:spAutoFit/>
          </a:bodyPr>
          <a:lstStyle/>
          <a:p>
            <a:r>
              <a:rPr lang="en-US" sz="2400" b="1" dirty="0" smtClean="0">
                <a:solidFill>
                  <a:srgbClr val="00B050"/>
                </a:solidFill>
              </a:rPr>
              <a:t>Enter Your Nick name</a:t>
            </a:r>
            <a:endParaRPr lang="en-IN" sz="2400" b="1" dirty="0">
              <a:solidFill>
                <a:srgbClr val="00B050"/>
              </a:solidFill>
            </a:endParaRPr>
          </a:p>
        </p:txBody>
      </p:sp>
      <p:sp>
        <p:nvSpPr>
          <p:cNvPr id="5" name="TextBox 4"/>
          <p:cNvSpPr txBox="1"/>
          <p:nvPr/>
        </p:nvSpPr>
        <p:spPr>
          <a:xfrm>
            <a:off x="8080542" y="2279421"/>
            <a:ext cx="3924223"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Start Conversation</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66220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897" y="339634"/>
            <a:ext cx="6061166" cy="738664"/>
          </a:xfrm>
          <a:prstGeom prst="rect">
            <a:avLst/>
          </a:prstGeom>
          <a:noFill/>
        </p:spPr>
        <p:txBody>
          <a:bodyPr wrap="square" rtlCol="0">
            <a:spAutoFit/>
          </a:bodyPr>
          <a:lstStyle/>
          <a:p>
            <a:r>
              <a:rPr lang="en-IN" sz="4200" b="1" dirty="0" smtClean="0">
                <a:solidFill>
                  <a:schemeClr val="accent3"/>
                </a:solidFill>
                <a:latin typeface="Söhne"/>
              </a:rPr>
              <a:t>RUNNING FEATURES</a:t>
            </a:r>
            <a:endParaRPr lang="en-IN" sz="4200" b="1" dirty="0">
              <a:solidFill>
                <a:schemeClr val="accent3"/>
              </a:solidFill>
              <a:latin typeface="Söhne"/>
            </a:endParaRPr>
          </a:p>
        </p:txBody>
      </p:sp>
      <p:sp>
        <p:nvSpPr>
          <p:cNvPr id="7" name="Rectangle 6"/>
          <p:cNvSpPr/>
          <p:nvPr/>
        </p:nvSpPr>
        <p:spPr>
          <a:xfrm>
            <a:off x="666205" y="1828798"/>
            <a:ext cx="3657601" cy="3344092"/>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4990013" y="1828798"/>
            <a:ext cx="2913018" cy="3344091"/>
          </a:xfrm>
          <a:prstGeom prst="rect">
            <a:avLst/>
          </a:prstGeom>
          <a:solidFill>
            <a:schemeClr val="tx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4323806" y="4715691"/>
            <a:ext cx="2886891" cy="369332"/>
          </a:xfrm>
          <a:prstGeom prst="rect">
            <a:avLst/>
          </a:prstGeom>
          <a:noFill/>
        </p:spPr>
        <p:txBody>
          <a:bodyPr wrap="square" rtlCol="0">
            <a:spAutoFit/>
          </a:bodyPr>
          <a:lstStyle/>
          <a:p>
            <a:endParaRPr lang="en-IN" dirty="0"/>
          </a:p>
        </p:txBody>
      </p:sp>
      <p:sp>
        <p:nvSpPr>
          <p:cNvPr id="11" name="Rectangle 10"/>
          <p:cNvSpPr/>
          <p:nvPr/>
        </p:nvSpPr>
        <p:spPr>
          <a:xfrm>
            <a:off x="8307979" y="1828799"/>
            <a:ext cx="3409404" cy="3344092"/>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666205" y="2168099"/>
            <a:ext cx="3657601" cy="492443"/>
          </a:xfrm>
          <a:prstGeom prst="rect">
            <a:avLst/>
          </a:prstGeom>
          <a:noFill/>
        </p:spPr>
        <p:txBody>
          <a:bodyPr wrap="square" rtlCol="0">
            <a:spAutoFit/>
          </a:bodyPr>
          <a:lstStyle/>
          <a:p>
            <a:r>
              <a:rPr lang="en-IN" sz="2600" b="1" u="sng" dirty="0" smtClean="0">
                <a:effectLst>
                  <a:outerShdw blurRad="38100" dist="38100" dir="2700000" algn="tl">
                    <a:srgbClr val="000000">
                      <a:alpha val="43137"/>
                    </a:srgbClr>
                  </a:outerShdw>
                </a:effectLst>
                <a:latin typeface="Söhne"/>
              </a:rPr>
              <a:t>USER MANAGEMENT</a:t>
            </a:r>
            <a:endParaRPr lang="en-IN" sz="2600" b="1" u="sng" dirty="0">
              <a:effectLst>
                <a:outerShdw blurRad="38100" dist="38100" dir="2700000" algn="tl">
                  <a:srgbClr val="000000">
                    <a:alpha val="43137"/>
                  </a:srgbClr>
                </a:outerShdw>
              </a:effectLst>
              <a:latin typeface="Söhne"/>
            </a:endParaRPr>
          </a:p>
        </p:txBody>
      </p:sp>
      <p:sp>
        <p:nvSpPr>
          <p:cNvPr id="14" name="TextBox 13"/>
          <p:cNvSpPr txBox="1"/>
          <p:nvPr/>
        </p:nvSpPr>
        <p:spPr>
          <a:xfrm>
            <a:off x="1574074" y="3024164"/>
            <a:ext cx="2063932" cy="1785104"/>
          </a:xfrm>
          <a:prstGeom prst="rect">
            <a:avLst/>
          </a:prstGeom>
          <a:noFill/>
        </p:spPr>
        <p:txBody>
          <a:bodyPr wrap="square" rtlCol="0">
            <a:spAutoFit/>
          </a:bodyPr>
          <a:lstStyle/>
          <a:p>
            <a:pPr>
              <a:buFont typeface="Arial" panose="020B0604020202020204" pitchFamily="34" charset="0"/>
              <a:buChar char="•"/>
            </a:pPr>
            <a:r>
              <a:rPr lang="en-IN" sz="2200" dirty="0">
                <a:solidFill>
                  <a:schemeClr val="accent1"/>
                </a:solidFill>
                <a:latin typeface="Söhne"/>
              </a:rPr>
              <a:t>Create </a:t>
            </a:r>
            <a:r>
              <a:rPr lang="en-IN" sz="2200" dirty="0" smtClean="0">
                <a:solidFill>
                  <a:schemeClr val="accent1"/>
                </a:solidFill>
                <a:latin typeface="Söhne"/>
              </a:rPr>
              <a:t>User</a:t>
            </a:r>
          </a:p>
          <a:p>
            <a:pPr>
              <a:buFont typeface="Arial" panose="020B0604020202020204" pitchFamily="34" charset="0"/>
              <a:buChar char="•"/>
            </a:pPr>
            <a:endParaRPr lang="en-IN" sz="2200" b="1" dirty="0">
              <a:solidFill>
                <a:schemeClr val="accent1"/>
              </a:solidFill>
              <a:latin typeface="Söhne"/>
            </a:endParaRPr>
          </a:p>
          <a:p>
            <a:pPr>
              <a:buFont typeface="Arial" panose="020B0604020202020204" pitchFamily="34" charset="0"/>
              <a:buChar char="•"/>
            </a:pPr>
            <a:r>
              <a:rPr lang="en-IN" sz="2200" dirty="0">
                <a:solidFill>
                  <a:schemeClr val="accent1"/>
                </a:solidFill>
                <a:latin typeface="Söhne"/>
              </a:rPr>
              <a:t>Login </a:t>
            </a:r>
            <a:r>
              <a:rPr lang="en-IN" sz="2200" dirty="0" smtClean="0">
                <a:solidFill>
                  <a:schemeClr val="accent1"/>
                </a:solidFill>
                <a:latin typeface="Söhne"/>
              </a:rPr>
              <a:t>User</a:t>
            </a:r>
          </a:p>
          <a:p>
            <a:pPr>
              <a:buFont typeface="Arial" panose="020B0604020202020204" pitchFamily="34" charset="0"/>
              <a:buChar char="•"/>
            </a:pPr>
            <a:endParaRPr lang="en-IN" sz="2200" dirty="0">
              <a:solidFill>
                <a:schemeClr val="accent1"/>
              </a:solidFill>
              <a:latin typeface="Söhne"/>
            </a:endParaRPr>
          </a:p>
          <a:p>
            <a:pPr>
              <a:buFont typeface="Arial" panose="020B0604020202020204" pitchFamily="34" charset="0"/>
              <a:buChar char="•"/>
            </a:pPr>
            <a:r>
              <a:rPr lang="en-IN" sz="2200" dirty="0">
                <a:solidFill>
                  <a:schemeClr val="accent1"/>
                </a:solidFill>
                <a:latin typeface="Söhne"/>
              </a:rPr>
              <a:t>Delete </a:t>
            </a:r>
            <a:r>
              <a:rPr lang="en-IN" sz="2200" dirty="0" smtClean="0">
                <a:solidFill>
                  <a:schemeClr val="accent1"/>
                </a:solidFill>
                <a:latin typeface="Söhne"/>
              </a:rPr>
              <a:t>User</a:t>
            </a:r>
            <a:endParaRPr lang="en-IN" sz="2200" dirty="0">
              <a:solidFill>
                <a:schemeClr val="accent1"/>
              </a:solidFill>
            </a:endParaRPr>
          </a:p>
        </p:txBody>
      </p:sp>
      <p:sp>
        <p:nvSpPr>
          <p:cNvPr id="15" name="TextBox 14"/>
          <p:cNvSpPr txBox="1"/>
          <p:nvPr/>
        </p:nvSpPr>
        <p:spPr>
          <a:xfrm>
            <a:off x="5114110" y="2137321"/>
            <a:ext cx="3069771" cy="553998"/>
          </a:xfrm>
          <a:prstGeom prst="rect">
            <a:avLst/>
          </a:prstGeom>
          <a:noFill/>
        </p:spPr>
        <p:txBody>
          <a:bodyPr wrap="square" rtlCol="0">
            <a:spAutoFit/>
          </a:bodyPr>
          <a:lstStyle/>
          <a:p>
            <a:r>
              <a:rPr lang="en-IN" sz="3000" b="1" u="sng" dirty="0">
                <a:solidFill>
                  <a:schemeClr val="accent1"/>
                </a:solidFill>
                <a:latin typeface="Söhne"/>
              </a:rPr>
              <a:t>Chat </a:t>
            </a:r>
            <a:r>
              <a:rPr lang="en-IN" sz="3000" b="1" u="sng" dirty="0" smtClean="0">
                <a:solidFill>
                  <a:schemeClr val="accent1"/>
                </a:solidFill>
                <a:latin typeface="Söhne"/>
              </a:rPr>
              <a:t>Features</a:t>
            </a:r>
            <a:endParaRPr lang="en-IN" sz="3000" b="1" u="sng" dirty="0">
              <a:solidFill>
                <a:schemeClr val="accent1"/>
              </a:solidFill>
              <a:latin typeface="Söhne"/>
            </a:endParaRPr>
          </a:p>
        </p:txBody>
      </p:sp>
      <p:sp>
        <p:nvSpPr>
          <p:cNvPr id="16" name="TextBox 15"/>
          <p:cNvSpPr txBox="1"/>
          <p:nvPr/>
        </p:nvSpPr>
        <p:spPr>
          <a:xfrm>
            <a:off x="5293725" y="3088028"/>
            <a:ext cx="2305594" cy="1754326"/>
          </a:xfrm>
          <a:prstGeom prst="rect">
            <a:avLst/>
          </a:prstGeom>
          <a:noFill/>
        </p:spPr>
        <p:txBody>
          <a:bodyPr wrap="square" rtlCol="0">
            <a:spAutoFit/>
          </a:bodyPr>
          <a:lstStyle/>
          <a:p>
            <a:pPr>
              <a:buFont typeface="Arial" panose="020B0604020202020204" pitchFamily="34" charset="0"/>
              <a:buChar char="•"/>
            </a:pPr>
            <a:r>
              <a:rPr lang="en-IN" b="1" dirty="0">
                <a:latin typeface="Söhne"/>
              </a:rPr>
              <a:t>Chat Online with Logged-in </a:t>
            </a:r>
            <a:r>
              <a:rPr lang="en-IN" b="1" dirty="0" smtClean="0">
                <a:latin typeface="Söhne"/>
              </a:rPr>
              <a:t>User</a:t>
            </a:r>
          </a:p>
          <a:p>
            <a:pPr>
              <a:buFont typeface="Arial" panose="020B0604020202020204" pitchFamily="34" charset="0"/>
              <a:buChar char="•"/>
            </a:pPr>
            <a:endParaRPr lang="en-IN" b="1" dirty="0">
              <a:latin typeface="Söhne"/>
            </a:endParaRPr>
          </a:p>
          <a:p>
            <a:pPr>
              <a:buFont typeface="Arial" panose="020B0604020202020204" pitchFamily="34" charset="0"/>
              <a:buChar char="•"/>
            </a:pPr>
            <a:r>
              <a:rPr lang="en-IN" b="1" dirty="0">
                <a:latin typeface="Söhne"/>
              </a:rPr>
              <a:t>Send and Receive Messages</a:t>
            </a:r>
          </a:p>
          <a:p>
            <a:endParaRPr lang="en-IN" b="1" dirty="0"/>
          </a:p>
        </p:txBody>
      </p:sp>
      <p:sp>
        <p:nvSpPr>
          <p:cNvPr id="17" name="TextBox 16"/>
          <p:cNvSpPr txBox="1"/>
          <p:nvPr/>
        </p:nvSpPr>
        <p:spPr>
          <a:xfrm>
            <a:off x="8307978" y="2154701"/>
            <a:ext cx="3415932" cy="492443"/>
          </a:xfrm>
          <a:prstGeom prst="rect">
            <a:avLst/>
          </a:prstGeom>
          <a:noFill/>
        </p:spPr>
        <p:txBody>
          <a:bodyPr wrap="square" rtlCol="0">
            <a:spAutoFit/>
          </a:bodyPr>
          <a:lstStyle/>
          <a:p>
            <a:r>
              <a:rPr lang="en-IN" sz="2600" b="1" u="sng" dirty="0">
                <a:effectLst>
                  <a:outerShdw blurRad="38100" dist="38100" dir="2700000" algn="tl">
                    <a:srgbClr val="000000">
                      <a:alpha val="43137"/>
                    </a:srgbClr>
                  </a:outerShdw>
                </a:effectLst>
                <a:latin typeface="Söhne"/>
              </a:rPr>
              <a:t>Profile </a:t>
            </a:r>
            <a:r>
              <a:rPr lang="en-IN" sz="2600" b="1" u="sng" dirty="0" smtClean="0">
                <a:effectLst>
                  <a:outerShdw blurRad="38100" dist="38100" dir="2700000" algn="tl">
                    <a:srgbClr val="000000">
                      <a:alpha val="43137"/>
                    </a:srgbClr>
                  </a:outerShdw>
                </a:effectLst>
                <a:latin typeface="Söhne"/>
              </a:rPr>
              <a:t>Management</a:t>
            </a:r>
            <a:endParaRPr lang="en-IN" sz="2600" b="1" u="sng" dirty="0">
              <a:effectLst>
                <a:outerShdw blurRad="38100" dist="38100" dir="2700000" algn="tl">
                  <a:srgbClr val="000000">
                    <a:alpha val="43137"/>
                  </a:srgbClr>
                </a:outerShdw>
              </a:effectLst>
              <a:latin typeface="Söhne"/>
            </a:endParaRPr>
          </a:p>
        </p:txBody>
      </p:sp>
      <p:sp>
        <p:nvSpPr>
          <p:cNvPr id="18" name="TextBox 17"/>
          <p:cNvSpPr txBox="1"/>
          <p:nvPr/>
        </p:nvSpPr>
        <p:spPr>
          <a:xfrm>
            <a:off x="8569239" y="2886891"/>
            <a:ext cx="2521128" cy="1477328"/>
          </a:xfrm>
          <a:prstGeom prst="rect">
            <a:avLst/>
          </a:prstGeom>
          <a:noFill/>
        </p:spPr>
        <p:txBody>
          <a:bodyPr wrap="square" rtlCol="0">
            <a:spAutoFit/>
          </a:bodyPr>
          <a:lstStyle/>
          <a:p>
            <a:pPr>
              <a:buFont typeface="Arial" panose="020B0604020202020204" pitchFamily="34" charset="0"/>
              <a:buChar char="•"/>
            </a:pPr>
            <a:r>
              <a:rPr lang="en-IN" b="1" dirty="0">
                <a:solidFill>
                  <a:schemeClr val="accent1"/>
                </a:solidFill>
                <a:latin typeface="Söhne"/>
              </a:rPr>
              <a:t>Show </a:t>
            </a:r>
            <a:r>
              <a:rPr lang="en-IN" b="1" dirty="0" smtClean="0">
                <a:solidFill>
                  <a:schemeClr val="accent1"/>
                </a:solidFill>
                <a:latin typeface="Söhne"/>
              </a:rPr>
              <a:t>Profile</a:t>
            </a:r>
          </a:p>
          <a:p>
            <a:pPr>
              <a:buFont typeface="Arial" panose="020B0604020202020204" pitchFamily="34" charset="0"/>
              <a:buChar char="•"/>
            </a:pPr>
            <a:endParaRPr lang="en-US" b="1" dirty="0">
              <a:solidFill>
                <a:schemeClr val="accent1"/>
              </a:solidFill>
              <a:latin typeface="Söhne"/>
            </a:endParaRPr>
          </a:p>
          <a:p>
            <a:pPr>
              <a:buFont typeface="Arial" panose="020B0604020202020204" pitchFamily="34" charset="0"/>
              <a:buChar char="•"/>
            </a:pPr>
            <a:endParaRPr lang="en-IN" b="1" dirty="0">
              <a:solidFill>
                <a:schemeClr val="accent1"/>
              </a:solidFill>
              <a:latin typeface="Söhne"/>
            </a:endParaRPr>
          </a:p>
          <a:p>
            <a:pPr>
              <a:buFont typeface="Arial" panose="020B0604020202020204" pitchFamily="34" charset="0"/>
              <a:buChar char="•"/>
            </a:pPr>
            <a:r>
              <a:rPr lang="en-IN" b="1" dirty="0">
                <a:solidFill>
                  <a:schemeClr val="accent1"/>
                </a:solidFill>
                <a:latin typeface="Söhne"/>
              </a:rPr>
              <a:t>All Users' Profiles</a:t>
            </a:r>
          </a:p>
          <a:p>
            <a:endParaRPr lang="en-IN" b="1" dirty="0">
              <a:solidFill>
                <a:schemeClr val="accent1"/>
              </a:solidFill>
            </a:endParaRPr>
          </a:p>
        </p:txBody>
      </p:sp>
    </p:spTree>
    <p:extLst>
      <p:ext uri="{BB962C8B-B14F-4D97-AF65-F5344CB8AC3E}">
        <p14:creationId xmlns:p14="http://schemas.microsoft.com/office/powerpoint/2010/main" val="920517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FFC000"/>
              </a:solidFill>
            </a:endParaRPr>
          </a:p>
        </p:txBody>
      </p:sp>
      <p:sp>
        <p:nvSpPr>
          <p:cNvPr id="6" name="TextBox 5"/>
          <p:cNvSpPr txBox="1"/>
          <p:nvPr/>
        </p:nvSpPr>
        <p:spPr>
          <a:xfrm>
            <a:off x="646111" y="396499"/>
            <a:ext cx="5068388" cy="738664"/>
          </a:xfrm>
          <a:prstGeom prst="rect">
            <a:avLst/>
          </a:prstGeom>
          <a:noFill/>
        </p:spPr>
        <p:txBody>
          <a:bodyPr wrap="square" rtlCol="0">
            <a:spAutoFit/>
          </a:bodyPr>
          <a:lstStyle/>
          <a:p>
            <a:r>
              <a:rPr lang="en-US" sz="4200" b="1" dirty="0" smtClean="0">
                <a:solidFill>
                  <a:schemeClr val="accent3"/>
                </a:solidFill>
                <a:effectLst>
                  <a:outerShdw blurRad="38100" dist="38100" dir="2700000" algn="tl">
                    <a:srgbClr val="000000">
                      <a:alpha val="43137"/>
                    </a:srgbClr>
                  </a:outerShdw>
                </a:effectLst>
              </a:rPr>
              <a:t>FUTURE FEATURES</a:t>
            </a:r>
            <a:endParaRPr lang="en-US" sz="4200" b="1" dirty="0">
              <a:solidFill>
                <a:schemeClr val="accent3"/>
              </a:solidFill>
              <a:effectLst>
                <a:outerShdw blurRad="38100" dist="38100" dir="2700000" algn="tl">
                  <a:srgbClr val="000000">
                    <a:alpha val="43137"/>
                  </a:srgbClr>
                </a:outerShdw>
              </a:effectLst>
            </a:endParaRPr>
          </a:p>
        </p:txBody>
      </p:sp>
      <p:sp>
        <p:nvSpPr>
          <p:cNvPr id="7" name="Rectangle 6"/>
          <p:cNvSpPr/>
          <p:nvPr/>
        </p:nvSpPr>
        <p:spPr>
          <a:xfrm>
            <a:off x="666205" y="1828798"/>
            <a:ext cx="3657601" cy="3344092"/>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990013" y="1828798"/>
            <a:ext cx="2913018" cy="3344091"/>
          </a:xfrm>
          <a:prstGeom prst="rect">
            <a:avLst/>
          </a:prstGeom>
          <a:solidFill>
            <a:schemeClr val="tx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323806" y="4715691"/>
            <a:ext cx="2886891" cy="369332"/>
          </a:xfrm>
          <a:prstGeom prst="rect">
            <a:avLst/>
          </a:prstGeom>
          <a:noFill/>
        </p:spPr>
        <p:txBody>
          <a:bodyPr wrap="square" rtlCol="0">
            <a:spAutoFit/>
          </a:bodyPr>
          <a:lstStyle/>
          <a:p>
            <a:endParaRPr lang="en-IN" dirty="0"/>
          </a:p>
        </p:txBody>
      </p:sp>
      <p:sp>
        <p:nvSpPr>
          <p:cNvPr id="10" name="Rectangle 9"/>
          <p:cNvSpPr/>
          <p:nvPr/>
        </p:nvSpPr>
        <p:spPr>
          <a:xfrm>
            <a:off x="8307979" y="1828799"/>
            <a:ext cx="3702784" cy="3344092"/>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666205" y="2168099"/>
            <a:ext cx="3657601" cy="892552"/>
          </a:xfrm>
          <a:prstGeom prst="rect">
            <a:avLst/>
          </a:prstGeom>
          <a:noFill/>
        </p:spPr>
        <p:txBody>
          <a:bodyPr wrap="square" rtlCol="0">
            <a:spAutoFit/>
          </a:bodyPr>
          <a:lstStyle/>
          <a:p>
            <a:pPr algn="ctr"/>
            <a:r>
              <a:rPr lang="en-IN" sz="2600" b="1" u="sng" dirty="0" smtClean="0">
                <a:effectLst>
                  <a:outerShdw blurRad="38100" dist="38100" dir="2700000" algn="tl">
                    <a:srgbClr val="000000">
                      <a:alpha val="43137"/>
                    </a:srgbClr>
                  </a:outerShdw>
                </a:effectLst>
                <a:latin typeface="Söhne"/>
              </a:rPr>
              <a:t>GROUP MANAGEMENT</a:t>
            </a:r>
            <a:endParaRPr lang="en-IN" sz="2600" b="1" u="sng" dirty="0">
              <a:effectLst>
                <a:outerShdw blurRad="38100" dist="38100" dir="2700000" algn="tl">
                  <a:srgbClr val="000000">
                    <a:alpha val="43137"/>
                  </a:srgbClr>
                </a:outerShdw>
              </a:effectLst>
              <a:latin typeface="Söhne"/>
            </a:endParaRPr>
          </a:p>
        </p:txBody>
      </p:sp>
      <p:sp>
        <p:nvSpPr>
          <p:cNvPr id="12" name="TextBox 11"/>
          <p:cNvSpPr txBox="1"/>
          <p:nvPr/>
        </p:nvSpPr>
        <p:spPr>
          <a:xfrm>
            <a:off x="1390159" y="3393495"/>
            <a:ext cx="2063932" cy="1446550"/>
          </a:xfrm>
          <a:prstGeom prst="rect">
            <a:avLst/>
          </a:prstGeom>
          <a:noFill/>
        </p:spPr>
        <p:txBody>
          <a:bodyPr wrap="square" rtlCol="0">
            <a:spAutoFit/>
          </a:bodyPr>
          <a:lstStyle/>
          <a:p>
            <a:pPr>
              <a:buFont typeface="Arial" panose="020B0604020202020204" pitchFamily="34" charset="0"/>
              <a:buChar char="•"/>
            </a:pPr>
            <a:r>
              <a:rPr lang="en-IN" sz="2200" dirty="0">
                <a:solidFill>
                  <a:schemeClr val="accent1"/>
                </a:solidFill>
                <a:latin typeface="Söhne"/>
              </a:rPr>
              <a:t>Create </a:t>
            </a:r>
            <a:r>
              <a:rPr lang="en-IN" sz="2200" dirty="0" smtClean="0">
                <a:solidFill>
                  <a:schemeClr val="accent1"/>
                </a:solidFill>
                <a:latin typeface="Söhne"/>
              </a:rPr>
              <a:t>Group</a:t>
            </a:r>
          </a:p>
          <a:p>
            <a:pPr>
              <a:buFont typeface="Arial" panose="020B0604020202020204" pitchFamily="34" charset="0"/>
              <a:buChar char="•"/>
            </a:pPr>
            <a:endParaRPr lang="en-IN" sz="2200" b="1" dirty="0">
              <a:solidFill>
                <a:schemeClr val="accent1"/>
              </a:solidFill>
              <a:latin typeface="Söhne"/>
            </a:endParaRPr>
          </a:p>
          <a:p>
            <a:pPr>
              <a:buFont typeface="Arial" panose="020B0604020202020204" pitchFamily="34" charset="0"/>
              <a:buChar char="•"/>
            </a:pPr>
            <a:r>
              <a:rPr lang="en-US" sz="2200" dirty="0" smtClean="0">
                <a:solidFill>
                  <a:schemeClr val="accent1"/>
                </a:solidFill>
                <a:latin typeface="Söhne"/>
              </a:rPr>
              <a:t>Chat One to One</a:t>
            </a:r>
            <a:endParaRPr lang="en-IN" sz="2200" dirty="0">
              <a:solidFill>
                <a:schemeClr val="accent1"/>
              </a:solidFill>
            </a:endParaRPr>
          </a:p>
        </p:txBody>
      </p:sp>
      <p:sp>
        <p:nvSpPr>
          <p:cNvPr id="13" name="TextBox 12"/>
          <p:cNvSpPr txBox="1"/>
          <p:nvPr/>
        </p:nvSpPr>
        <p:spPr>
          <a:xfrm>
            <a:off x="5114110" y="2137321"/>
            <a:ext cx="2671353" cy="1015663"/>
          </a:xfrm>
          <a:prstGeom prst="rect">
            <a:avLst/>
          </a:prstGeom>
          <a:noFill/>
        </p:spPr>
        <p:txBody>
          <a:bodyPr wrap="square" rtlCol="0">
            <a:spAutoFit/>
          </a:bodyPr>
          <a:lstStyle/>
          <a:p>
            <a:pPr algn="ctr"/>
            <a:r>
              <a:rPr lang="en-US" sz="3000" b="1" u="sng" dirty="0" smtClean="0">
                <a:solidFill>
                  <a:schemeClr val="accent1"/>
                </a:solidFill>
                <a:latin typeface="Söhne"/>
              </a:rPr>
              <a:t>USER INTRACTION</a:t>
            </a:r>
            <a:endParaRPr lang="en-IN" sz="3000" b="1" u="sng" dirty="0">
              <a:solidFill>
                <a:schemeClr val="accent1"/>
              </a:solidFill>
              <a:latin typeface="Söhne"/>
            </a:endParaRPr>
          </a:p>
        </p:txBody>
      </p:sp>
      <p:sp>
        <p:nvSpPr>
          <p:cNvPr id="14" name="TextBox 13"/>
          <p:cNvSpPr txBox="1"/>
          <p:nvPr/>
        </p:nvSpPr>
        <p:spPr>
          <a:xfrm>
            <a:off x="5310051" y="3362344"/>
            <a:ext cx="2305594" cy="1754326"/>
          </a:xfrm>
          <a:prstGeom prst="rect">
            <a:avLst/>
          </a:prstGeom>
          <a:noFill/>
        </p:spPr>
        <p:txBody>
          <a:bodyPr wrap="square" rtlCol="0">
            <a:spAutoFit/>
          </a:bodyPr>
          <a:lstStyle/>
          <a:p>
            <a:pPr>
              <a:buFont typeface="Arial" panose="020B0604020202020204" pitchFamily="34" charset="0"/>
              <a:buChar char="•"/>
            </a:pPr>
            <a:r>
              <a:rPr lang="en-IN" b="1" dirty="0">
                <a:latin typeface="Söhne"/>
              </a:rPr>
              <a:t>Chat Online with Logged-in </a:t>
            </a:r>
            <a:r>
              <a:rPr lang="en-IN" b="1" dirty="0" smtClean="0">
                <a:latin typeface="Söhne"/>
              </a:rPr>
              <a:t>User</a:t>
            </a:r>
          </a:p>
          <a:p>
            <a:pPr>
              <a:buFont typeface="Arial" panose="020B0604020202020204" pitchFamily="34" charset="0"/>
              <a:buChar char="•"/>
            </a:pPr>
            <a:endParaRPr lang="en-IN" b="1" dirty="0">
              <a:latin typeface="Söhne"/>
            </a:endParaRPr>
          </a:p>
          <a:p>
            <a:pPr>
              <a:buFont typeface="Arial" panose="020B0604020202020204" pitchFamily="34" charset="0"/>
              <a:buChar char="•"/>
            </a:pPr>
            <a:r>
              <a:rPr lang="en-IN" b="1" dirty="0">
                <a:latin typeface="Söhne"/>
              </a:rPr>
              <a:t>Send and Receive Messages</a:t>
            </a:r>
          </a:p>
          <a:p>
            <a:endParaRPr lang="en-IN" b="1" dirty="0"/>
          </a:p>
        </p:txBody>
      </p:sp>
      <p:sp>
        <p:nvSpPr>
          <p:cNvPr id="16" name="TextBox 15"/>
          <p:cNvSpPr txBox="1"/>
          <p:nvPr/>
        </p:nvSpPr>
        <p:spPr>
          <a:xfrm>
            <a:off x="8701561" y="3500843"/>
            <a:ext cx="3236322" cy="1477328"/>
          </a:xfrm>
          <a:prstGeom prst="rect">
            <a:avLst/>
          </a:prstGeom>
          <a:noFill/>
        </p:spPr>
        <p:txBody>
          <a:bodyPr wrap="square" rtlCol="0">
            <a:spAutoFit/>
          </a:bodyPr>
          <a:lstStyle/>
          <a:p>
            <a:pPr>
              <a:buFont typeface="Arial" panose="020B0604020202020204" pitchFamily="34" charset="0"/>
              <a:buChar char="•"/>
            </a:pPr>
            <a:r>
              <a:rPr lang="en-US" b="1" dirty="0" smtClean="0">
                <a:solidFill>
                  <a:schemeClr val="accent1"/>
                </a:solidFill>
                <a:latin typeface="Söhne"/>
              </a:rPr>
              <a:t>VIDEO CALL</a:t>
            </a:r>
          </a:p>
          <a:p>
            <a:pPr>
              <a:buFont typeface="Arial" panose="020B0604020202020204" pitchFamily="34" charset="0"/>
              <a:buChar char="•"/>
            </a:pPr>
            <a:endParaRPr lang="en-US" b="1" dirty="0" smtClean="0">
              <a:solidFill>
                <a:schemeClr val="accent1"/>
              </a:solidFill>
              <a:latin typeface="Söhne"/>
            </a:endParaRPr>
          </a:p>
          <a:p>
            <a:pPr>
              <a:buFont typeface="Arial" panose="020B0604020202020204" pitchFamily="34" charset="0"/>
              <a:buChar char="•"/>
            </a:pPr>
            <a:r>
              <a:rPr lang="en-US" b="1" dirty="0" smtClean="0">
                <a:solidFill>
                  <a:schemeClr val="accent1"/>
                </a:solidFill>
                <a:latin typeface="Söhne"/>
              </a:rPr>
              <a:t>Documents Upload and Download in chat Box</a:t>
            </a:r>
            <a:endParaRPr lang="en-IN" b="1" dirty="0">
              <a:solidFill>
                <a:schemeClr val="accent1"/>
              </a:solidFill>
              <a:latin typeface="Söhne"/>
            </a:endParaRPr>
          </a:p>
          <a:p>
            <a:endParaRPr lang="en-IN" b="1" dirty="0">
              <a:solidFill>
                <a:schemeClr val="accent1"/>
              </a:solidFill>
            </a:endParaRPr>
          </a:p>
        </p:txBody>
      </p:sp>
      <p:sp>
        <p:nvSpPr>
          <p:cNvPr id="17" name="TextBox 16"/>
          <p:cNvSpPr txBox="1"/>
          <p:nvPr/>
        </p:nvSpPr>
        <p:spPr>
          <a:xfrm>
            <a:off x="8346634" y="2105315"/>
            <a:ext cx="3664129" cy="1015663"/>
          </a:xfrm>
          <a:prstGeom prst="rect">
            <a:avLst/>
          </a:prstGeom>
          <a:noFill/>
        </p:spPr>
        <p:txBody>
          <a:bodyPr wrap="square" rtlCol="0">
            <a:spAutoFit/>
          </a:bodyPr>
          <a:lstStyle/>
          <a:p>
            <a:pPr algn="ctr"/>
            <a:r>
              <a:rPr lang="en-US" sz="3000" b="1" u="sng" dirty="0" smtClean="0"/>
              <a:t>ADVANCED COMMUNICATION</a:t>
            </a:r>
            <a:endParaRPr lang="en-IN" sz="3000" b="1" u="sng" dirty="0"/>
          </a:p>
        </p:txBody>
      </p:sp>
    </p:spTree>
    <p:extLst>
      <p:ext uri="{BB962C8B-B14F-4D97-AF65-F5344CB8AC3E}">
        <p14:creationId xmlns:p14="http://schemas.microsoft.com/office/powerpoint/2010/main" val="910192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FFC000"/>
              </a:solidFill>
            </a:endParaRPr>
          </a:p>
        </p:txBody>
      </p:sp>
      <p:sp>
        <p:nvSpPr>
          <p:cNvPr id="3" name="TextBox 2"/>
          <p:cNvSpPr txBox="1"/>
          <p:nvPr/>
        </p:nvSpPr>
        <p:spPr>
          <a:xfrm rot="20884024">
            <a:off x="3213462" y="1429888"/>
            <a:ext cx="5656217" cy="3785652"/>
          </a:xfrm>
          <a:prstGeom prst="rect">
            <a:avLst/>
          </a:prstGeom>
          <a:noFill/>
        </p:spPr>
        <p:txBody>
          <a:bodyPr wrap="square" rtlCol="0">
            <a:spAutoFit/>
          </a:bodyPr>
          <a:lstStyle/>
          <a:p>
            <a:pPr algn="ctr"/>
            <a:r>
              <a:rPr lang="en-US" sz="12000" dirty="0" smtClean="0">
                <a:latin typeface="Algerian" panose="04020705040A02060702" pitchFamily="82" charset="0"/>
              </a:rPr>
              <a:t>THANK YOU</a:t>
            </a:r>
            <a:endParaRPr lang="en-IN" sz="12000" dirty="0">
              <a:latin typeface="Algerian" panose="04020705040A02060702" pitchFamily="82" charset="0"/>
            </a:endParaRPr>
          </a:p>
        </p:txBody>
      </p:sp>
      <p:sp>
        <p:nvSpPr>
          <p:cNvPr id="6" name="Freeform 5"/>
          <p:cNvSpPr/>
          <p:nvPr/>
        </p:nvSpPr>
        <p:spPr>
          <a:xfrm>
            <a:off x="2347006" y="391886"/>
            <a:ext cx="8181657" cy="6323056"/>
          </a:xfrm>
          <a:custGeom>
            <a:avLst/>
            <a:gdLst>
              <a:gd name="connsiteX0" fmla="*/ 2042114 w 8181657"/>
              <a:gd name="connsiteY0" fmla="*/ 4088674 h 6323056"/>
              <a:gd name="connsiteX1" fmla="*/ 187188 w 8181657"/>
              <a:gd name="connsiteY1" fmla="*/ 1371600 h 6323056"/>
              <a:gd name="connsiteX2" fmla="*/ 618263 w 8181657"/>
              <a:gd name="connsiteY2" fmla="*/ 3566160 h 6323056"/>
              <a:gd name="connsiteX3" fmla="*/ 618263 w 8181657"/>
              <a:gd name="connsiteY3" fmla="*/ 3566160 h 6323056"/>
              <a:gd name="connsiteX4" fmla="*/ 2042114 w 8181657"/>
              <a:gd name="connsiteY4" fmla="*/ 91440 h 6323056"/>
              <a:gd name="connsiteX5" fmla="*/ 1114651 w 8181657"/>
              <a:gd name="connsiteY5" fmla="*/ 2508068 h 6323056"/>
              <a:gd name="connsiteX6" fmla="*/ 4079920 w 8181657"/>
              <a:gd name="connsiteY6" fmla="*/ 3526971 h 6323056"/>
              <a:gd name="connsiteX7" fmla="*/ 2211931 w 8181657"/>
              <a:gd name="connsiteY7" fmla="*/ 992777 h 6323056"/>
              <a:gd name="connsiteX8" fmla="*/ 3701097 w 8181657"/>
              <a:gd name="connsiteY8" fmla="*/ 809897 h 6323056"/>
              <a:gd name="connsiteX9" fmla="*/ 4262800 w 8181657"/>
              <a:gd name="connsiteY9" fmla="*/ 117565 h 6323056"/>
              <a:gd name="connsiteX10" fmla="*/ 8181657 w 8181657"/>
              <a:gd name="connsiteY10" fmla="*/ 391885 h 6323056"/>
              <a:gd name="connsiteX11" fmla="*/ 8181657 w 8181657"/>
              <a:gd name="connsiteY11" fmla="*/ 391885 h 6323056"/>
              <a:gd name="connsiteX12" fmla="*/ 4308 w 8181657"/>
              <a:gd name="connsiteY12" fmla="*/ 6322423 h 6323056"/>
              <a:gd name="connsiteX13" fmla="*/ 6953748 w 8181657"/>
              <a:gd name="connsiteY13" fmla="*/ 0 h 6323056"/>
              <a:gd name="connsiteX14" fmla="*/ 6953748 w 8181657"/>
              <a:gd name="connsiteY14" fmla="*/ 0 h 632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1657" h="6323056">
                <a:moveTo>
                  <a:pt x="2042114" y="4088674"/>
                </a:moveTo>
                <a:cubicBezTo>
                  <a:pt x="1233305" y="2773680"/>
                  <a:pt x="424497" y="1458686"/>
                  <a:pt x="187188" y="1371600"/>
                </a:cubicBezTo>
                <a:cubicBezTo>
                  <a:pt x="-50121" y="1284514"/>
                  <a:pt x="618263" y="3566160"/>
                  <a:pt x="618263" y="3566160"/>
                </a:cubicBezTo>
                <a:lnTo>
                  <a:pt x="618263" y="3566160"/>
                </a:lnTo>
                <a:cubicBezTo>
                  <a:pt x="855571" y="2987040"/>
                  <a:pt x="1959383" y="267789"/>
                  <a:pt x="2042114" y="91440"/>
                </a:cubicBezTo>
                <a:cubicBezTo>
                  <a:pt x="2124845" y="-84909"/>
                  <a:pt x="775017" y="1935480"/>
                  <a:pt x="1114651" y="2508068"/>
                </a:cubicBezTo>
                <a:cubicBezTo>
                  <a:pt x="1454285" y="3080656"/>
                  <a:pt x="3897040" y="3779519"/>
                  <a:pt x="4079920" y="3526971"/>
                </a:cubicBezTo>
                <a:cubicBezTo>
                  <a:pt x="4262800" y="3274422"/>
                  <a:pt x="2275068" y="1445623"/>
                  <a:pt x="2211931" y="992777"/>
                </a:cubicBezTo>
                <a:cubicBezTo>
                  <a:pt x="2148794" y="539931"/>
                  <a:pt x="3359286" y="955766"/>
                  <a:pt x="3701097" y="809897"/>
                </a:cubicBezTo>
                <a:cubicBezTo>
                  <a:pt x="4042908" y="664028"/>
                  <a:pt x="3516040" y="187234"/>
                  <a:pt x="4262800" y="117565"/>
                </a:cubicBezTo>
                <a:cubicBezTo>
                  <a:pt x="5009560" y="47896"/>
                  <a:pt x="8181657" y="391885"/>
                  <a:pt x="8181657" y="391885"/>
                </a:cubicBezTo>
                <a:lnTo>
                  <a:pt x="8181657" y="391885"/>
                </a:lnTo>
                <a:cubicBezTo>
                  <a:pt x="6818766" y="1380308"/>
                  <a:pt x="208959" y="6387737"/>
                  <a:pt x="4308" y="6322423"/>
                </a:cubicBezTo>
                <a:cubicBezTo>
                  <a:pt x="-200344" y="6257109"/>
                  <a:pt x="6953748" y="0"/>
                  <a:pt x="6953748" y="0"/>
                </a:cubicBezTo>
                <a:lnTo>
                  <a:pt x="6953748"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7692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HARDWARE </a:t>
            </a:r>
            <a:r>
              <a:rPr lang="en-IN" sz="4400" b="1" dirty="0" smtClean="0">
                <a:solidFill>
                  <a:schemeClr val="accent3"/>
                </a:solidFill>
              </a:rPr>
              <a:t>REQUIREMENT</a:t>
            </a:r>
            <a:endParaRPr lang="en-US" b="1" dirty="0">
              <a:solidFill>
                <a:schemeClr val="accent3"/>
              </a:solidFill>
            </a:endParaRPr>
          </a:p>
        </p:txBody>
      </p:sp>
      <p:sp>
        <p:nvSpPr>
          <p:cNvPr id="4" name="TextBox 3"/>
          <p:cNvSpPr txBox="1"/>
          <p:nvPr/>
        </p:nvSpPr>
        <p:spPr>
          <a:xfrm>
            <a:off x="2050869" y="1894115"/>
            <a:ext cx="10398035" cy="2308324"/>
          </a:xfrm>
          <a:prstGeom prst="rect">
            <a:avLst/>
          </a:prstGeom>
          <a:noFill/>
        </p:spPr>
        <p:txBody>
          <a:bodyPr wrap="square" rtlCol="0">
            <a:spAutoFit/>
          </a:bodyPr>
          <a:lstStyle/>
          <a:p>
            <a:pPr marL="342900" indent="-342900">
              <a:buAutoNum type="arabicPeriod"/>
            </a:pPr>
            <a:r>
              <a:rPr lang="en-US" b="1" dirty="0" smtClean="0">
                <a:solidFill>
                  <a:srgbClr val="FFC000"/>
                </a:solidFill>
              </a:rPr>
              <a:t>Processor:- </a:t>
            </a:r>
            <a:r>
              <a:rPr lang="en-US" dirty="0" smtClean="0"/>
              <a:t>		i3 4</a:t>
            </a:r>
            <a:r>
              <a:rPr lang="en-US" baseline="30000" dirty="0" smtClean="0"/>
              <a:t>th</a:t>
            </a:r>
            <a:r>
              <a:rPr lang="en-US" dirty="0" smtClean="0"/>
              <a:t> gen 64bit</a:t>
            </a:r>
          </a:p>
          <a:p>
            <a:pPr marL="342900" indent="-342900">
              <a:buAutoNum type="arabicPeriod"/>
            </a:pPr>
            <a:endParaRPr lang="en-US" dirty="0" smtClean="0"/>
          </a:p>
          <a:p>
            <a:pPr marL="342900" indent="-342900">
              <a:buAutoNum type="arabicPeriod"/>
            </a:pPr>
            <a:r>
              <a:rPr lang="en-US" b="1" dirty="0" smtClean="0">
                <a:solidFill>
                  <a:srgbClr val="FFC000"/>
                </a:solidFill>
              </a:rPr>
              <a:t>Graphics Card- </a:t>
            </a:r>
            <a:r>
              <a:rPr lang="en-US" dirty="0" smtClean="0"/>
              <a:t>	RTX 1050 </a:t>
            </a:r>
            <a:r>
              <a:rPr lang="en-US" dirty="0" err="1" smtClean="0"/>
              <a:t>ti</a:t>
            </a:r>
            <a:r>
              <a:rPr lang="en-US" dirty="0" smtClean="0"/>
              <a:t> (Optional)</a:t>
            </a:r>
          </a:p>
          <a:p>
            <a:pPr marL="342900" indent="-342900">
              <a:buAutoNum type="arabicPeriod"/>
            </a:pPr>
            <a:endParaRPr lang="en-US" dirty="0" smtClean="0"/>
          </a:p>
          <a:p>
            <a:pPr marL="342900" indent="-342900">
              <a:buAutoNum type="arabicPeriod"/>
            </a:pPr>
            <a:r>
              <a:rPr lang="en-US" b="1" dirty="0" smtClean="0">
                <a:solidFill>
                  <a:srgbClr val="FFC000"/>
                </a:solidFill>
              </a:rPr>
              <a:t>Ram:- </a:t>
            </a:r>
            <a:r>
              <a:rPr lang="en-US" dirty="0" smtClean="0"/>
              <a:t>			Minimum 4gb</a:t>
            </a:r>
          </a:p>
          <a:p>
            <a:pPr marL="342900" indent="-342900">
              <a:buAutoNum type="arabicPeriod"/>
            </a:pPr>
            <a:endParaRPr lang="en-US" dirty="0" smtClean="0"/>
          </a:p>
          <a:p>
            <a:pPr marL="342900" indent="-342900">
              <a:buAutoNum type="arabicPeriod"/>
            </a:pPr>
            <a:r>
              <a:rPr lang="en-US" b="1" dirty="0" smtClean="0">
                <a:solidFill>
                  <a:srgbClr val="FFC000"/>
                </a:solidFill>
              </a:rPr>
              <a:t>Microphone	</a:t>
            </a:r>
            <a:r>
              <a:rPr lang="en-US" dirty="0" smtClean="0"/>
              <a:t>	(optional)</a:t>
            </a:r>
          </a:p>
          <a:p>
            <a:pPr marL="342900" indent="-342900">
              <a:buAutoNum type="arabicPeriod"/>
            </a:pPr>
            <a:endParaRPr lang="en-US" dirty="0" smtClean="0"/>
          </a:p>
        </p:txBody>
      </p:sp>
    </p:spTree>
    <p:extLst>
      <p:ext uri="{BB962C8B-B14F-4D97-AF65-F5344CB8AC3E}">
        <p14:creationId xmlns:p14="http://schemas.microsoft.com/office/powerpoint/2010/main" val="2137150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FFC000"/>
              </a:solidFill>
            </a:endParaRPr>
          </a:p>
        </p:txBody>
      </p:sp>
      <p:sp>
        <p:nvSpPr>
          <p:cNvPr id="4" name="TextBox 3"/>
          <p:cNvSpPr txBox="1"/>
          <p:nvPr/>
        </p:nvSpPr>
        <p:spPr>
          <a:xfrm>
            <a:off x="1946366" y="1136469"/>
            <a:ext cx="7824651" cy="1200329"/>
          </a:xfrm>
          <a:prstGeom prst="rect">
            <a:avLst/>
          </a:prstGeom>
          <a:noFill/>
        </p:spPr>
        <p:txBody>
          <a:bodyPr wrap="square" rtlCol="0">
            <a:spAutoFit/>
          </a:bodyPr>
          <a:lstStyle/>
          <a:p>
            <a:r>
              <a:rPr lang="en-US" b="1" dirty="0" smtClean="0"/>
              <a:t>Challenges </a:t>
            </a:r>
            <a:r>
              <a:rPr lang="en-US" b="1" dirty="0"/>
              <a:t>Faced</a:t>
            </a:r>
          </a:p>
          <a:p>
            <a:r>
              <a:rPr lang="en-US" dirty="0"/>
              <a:t>Discuss any challenges you encountered during development and how you overcame them.</a:t>
            </a:r>
          </a:p>
          <a:p>
            <a:r>
              <a:rPr lang="en-US" dirty="0"/>
              <a:t>Highlight problem-solving skills.</a:t>
            </a:r>
          </a:p>
        </p:txBody>
      </p:sp>
    </p:spTree>
    <p:extLst>
      <p:ext uri="{BB962C8B-B14F-4D97-AF65-F5344CB8AC3E}">
        <p14:creationId xmlns:p14="http://schemas.microsoft.com/office/powerpoint/2010/main" val="3779781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Diagrams-</a:t>
            </a:r>
            <a:endParaRPr lang="en-US" b="1" dirty="0">
              <a:solidFill>
                <a:srgbClr val="FFC000"/>
              </a:solidFill>
            </a:endParaRPr>
          </a:p>
        </p:txBody>
      </p:sp>
      <p:sp>
        <p:nvSpPr>
          <p:cNvPr id="5" name="Rectangle 4"/>
          <p:cNvSpPr/>
          <p:nvPr/>
        </p:nvSpPr>
        <p:spPr>
          <a:xfrm>
            <a:off x="646111" y="1319349"/>
            <a:ext cx="6096000" cy="369332"/>
          </a:xfrm>
          <a:prstGeom prst="rect">
            <a:avLst/>
          </a:prstGeom>
        </p:spPr>
        <p:txBody>
          <a:bodyPr>
            <a:spAutoFit/>
          </a:bodyPr>
          <a:lstStyle/>
          <a:p>
            <a:pPr marL="342900" indent="-342900">
              <a:buAutoNum type="arabicPeriod"/>
            </a:pPr>
            <a:r>
              <a:rPr lang="en-US" b="1" dirty="0" smtClean="0">
                <a:solidFill>
                  <a:srgbClr val="FFC000"/>
                </a:solidFill>
              </a:rPr>
              <a:t>Activity Diagram</a:t>
            </a:r>
            <a:endParaRPr lang="en-US" b="1" dirty="0">
              <a:solidFill>
                <a:srgbClr val="FFC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79" y="1319349"/>
            <a:ext cx="3714750" cy="5000625"/>
          </a:xfrm>
          <a:prstGeom prst="rect">
            <a:avLst/>
          </a:prstGeom>
        </p:spPr>
      </p:pic>
    </p:spTree>
    <p:extLst>
      <p:ext uri="{BB962C8B-B14F-4D97-AF65-F5344CB8AC3E}">
        <p14:creationId xmlns:p14="http://schemas.microsoft.com/office/powerpoint/2010/main" val="805288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Diagrams-</a:t>
            </a:r>
            <a:endParaRPr lang="en-US" b="1" dirty="0">
              <a:solidFill>
                <a:srgbClr val="FFC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007" y="2064884"/>
            <a:ext cx="7572375" cy="3981604"/>
          </a:xfrm>
          <a:prstGeom prst="rect">
            <a:avLst/>
          </a:prstGeom>
        </p:spPr>
      </p:pic>
    </p:spTree>
    <p:extLst>
      <p:ext uri="{BB962C8B-B14F-4D97-AF65-F5344CB8AC3E}">
        <p14:creationId xmlns:p14="http://schemas.microsoft.com/office/powerpoint/2010/main" val="2367100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 y="10886"/>
            <a:ext cx="12192000" cy="9836332"/>
          </a:xfrm>
          <a:prstGeom prst="rect">
            <a:avLst/>
          </a:prstGeom>
        </p:spPr>
      </p:pic>
      <p:sp>
        <p:nvSpPr>
          <p:cNvPr id="2" name="Title 1"/>
          <p:cNvSpPr>
            <a:spLocks noGrp="1"/>
          </p:cNvSpPr>
          <p:nvPr>
            <p:ph type="ctrTitle"/>
          </p:nvPr>
        </p:nvSpPr>
        <p:spPr>
          <a:xfrm>
            <a:off x="1147316" y="716280"/>
            <a:ext cx="8825658" cy="3329581"/>
          </a:xfrm>
        </p:spPr>
        <p:txBody>
          <a:bodyPr/>
          <a:lstStyle/>
          <a:p>
            <a:r>
              <a:rPr lang="en-US" dirty="0" smtClean="0"/>
              <a:t>REAL-TIME CHAT</a:t>
            </a:r>
            <a:endParaRPr lang="en-US" dirty="0"/>
          </a:p>
        </p:txBody>
      </p:sp>
      <p:sp>
        <p:nvSpPr>
          <p:cNvPr id="3" name="Subtitle 2"/>
          <p:cNvSpPr>
            <a:spLocks noGrp="1"/>
          </p:cNvSpPr>
          <p:nvPr>
            <p:ph type="subTitle" idx="1"/>
          </p:nvPr>
        </p:nvSpPr>
        <p:spPr>
          <a:xfrm>
            <a:off x="1147316" y="3980910"/>
            <a:ext cx="8825658" cy="861420"/>
          </a:xfrm>
        </p:spPr>
        <p:txBody>
          <a:bodyPr/>
          <a:lstStyle/>
          <a:p>
            <a:r>
              <a:rPr lang="en-US" dirty="0" smtClean="0"/>
              <a:t>With NODEJS AND SOCKET IO</a:t>
            </a:r>
            <a:endParaRPr lang="en-US" dirty="0"/>
          </a:p>
        </p:txBody>
      </p:sp>
      <p:sp>
        <p:nvSpPr>
          <p:cNvPr id="5" name="TextBox 4"/>
          <p:cNvSpPr txBox="1"/>
          <p:nvPr/>
        </p:nvSpPr>
        <p:spPr>
          <a:xfrm>
            <a:off x="1147315" y="4515394"/>
            <a:ext cx="6100650" cy="1754326"/>
          </a:xfrm>
          <a:prstGeom prst="rect">
            <a:avLst/>
          </a:prstGeom>
          <a:noFill/>
        </p:spPr>
        <p:txBody>
          <a:bodyPr wrap="square" rtlCol="0">
            <a:spAutoFit/>
          </a:bodyPr>
          <a:lstStyle/>
          <a:p>
            <a:endParaRPr lang="en-US" b="1" dirty="0" smtClean="0">
              <a:solidFill>
                <a:srgbClr val="FFC000"/>
              </a:solidFill>
            </a:endParaRPr>
          </a:p>
          <a:p>
            <a:r>
              <a:rPr lang="en-US" b="1" dirty="0" smtClean="0">
                <a:solidFill>
                  <a:srgbClr val="FFC000"/>
                </a:solidFill>
              </a:rPr>
              <a:t>Presented </a:t>
            </a:r>
            <a:r>
              <a:rPr lang="en-US" b="1" dirty="0" smtClean="0">
                <a:solidFill>
                  <a:srgbClr val="FFC000"/>
                </a:solidFill>
              </a:rPr>
              <a:t>By</a:t>
            </a:r>
            <a:r>
              <a:rPr lang="en-US" dirty="0" smtClean="0">
                <a:solidFill>
                  <a:srgbClr val="FFC000"/>
                </a:solidFill>
              </a:rPr>
              <a:t>:-</a:t>
            </a:r>
          </a:p>
          <a:p>
            <a:endParaRPr lang="en-US" dirty="0" smtClean="0">
              <a:solidFill>
                <a:srgbClr val="FFC000"/>
              </a:solidFill>
            </a:endParaRPr>
          </a:p>
          <a:p>
            <a:r>
              <a:rPr lang="en-US" dirty="0"/>
              <a:t>	</a:t>
            </a:r>
            <a:r>
              <a:rPr lang="en-US" dirty="0" smtClean="0"/>
              <a:t>KULDEEP MAURYA		(0199AL201022)</a:t>
            </a:r>
          </a:p>
          <a:p>
            <a:r>
              <a:rPr lang="en-US" dirty="0"/>
              <a:t>	</a:t>
            </a:r>
            <a:endParaRPr lang="en-US" dirty="0" smtClean="0"/>
          </a:p>
          <a:p>
            <a:r>
              <a:rPr lang="en-US" dirty="0"/>
              <a:t>	</a:t>
            </a:r>
            <a:r>
              <a:rPr lang="en-US" dirty="0" smtClean="0"/>
              <a:t>Technocrats Institute of Technology-Bhopal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74" y="16345"/>
            <a:ext cx="5076526" cy="2842855"/>
          </a:xfrm>
          <a:prstGeom prst="rect">
            <a:avLst/>
          </a:prstGeom>
        </p:spPr>
      </p:pic>
    </p:spTree>
    <p:extLst>
      <p:ext uri="{BB962C8B-B14F-4D97-AF65-F5344CB8AC3E}">
        <p14:creationId xmlns:p14="http://schemas.microsoft.com/office/powerpoint/2010/main" val="2705775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b="1" dirty="0" smtClean="0">
                <a:solidFill>
                  <a:srgbClr val="FFC000"/>
                </a:solidFill>
              </a:rPr>
              <a:t>Content</a:t>
            </a:r>
            <a:endParaRPr lang="en-US" b="1" dirty="0">
              <a:solidFill>
                <a:srgbClr val="FFC000"/>
              </a:solidFill>
            </a:endParaRPr>
          </a:p>
        </p:txBody>
      </p:sp>
      <p:sp>
        <p:nvSpPr>
          <p:cNvPr id="3" name="TextBox 2"/>
          <p:cNvSpPr txBox="1"/>
          <p:nvPr/>
        </p:nvSpPr>
        <p:spPr>
          <a:xfrm>
            <a:off x="1793965" y="1619794"/>
            <a:ext cx="10398035" cy="4801314"/>
          </a:xfrm>
          <a:prstGeom prst="rect">
            <a:avLst/>
          </a:prstGeom>
          <a:noFill/>
        </p:spPr>
        <p:txBody>
          <a:bodyPr wrap="square" rtlCol="0">
            <a:spAutoFit/>
          </a:bodyPr>
          <a:lstStyle/>
          <a:p>
            <a:pPr marL="342900" indent="-342900">
              <a:buAutoNum type="arabicPeriod"/>
            </a:pPr>
            <a:r>
              <a:rPr lang="en-US" dirty="0" smtClean="0"/>
              <a:t>Introduction</a:t>
            </a:r>
          </a:p>
          <a:p>
            <a:pPr marL="342900" indent="-342900">
              <a:buAutoNum type="arabicPeriod"/>
            </a:pPr>
            <a:endParaRPr lang="en-US" dirty="0" smtClean="0"/>
          </a:p>
          <a:p>
            <a:pPr marL="342900" indent="-342900">
              <a:buAutoNum type="arabicPeriod"/>
            </a:pPr>
            <a:r>
              <a:rPr lang="en-US" dirty="0" smtClean="0"/>
              <a:t>Objectives</a:t>
            </a:r>
          </a:p>
          <a:p>
            <a:pPr marL="342900" indent="-342900">
              <a:buAutoNum type="arabicPeriod"/>
            </a:pPr>
            <a:endParaRPr lang="en-US" dirty="0"/>
          </a:p>
          <a:p>
            <a:pPr marL="342900" indent="-342900">
              <a:buAutoNum type="arabicPeriod"/>
            </a:pPr>
            <a:r>
              <a:rPr lang="en-US" dirty="0" smtClean="0"/>
              <a:t>Front End View</a:t>
            </a:r>
          </a:p>
          <a:p>
            <a:pPr marL="342900" indent="-342900">
              <a:buAutoNum type="arabicPeriod"/>
            </a:pPr>
            <a:endParaRPr lang="en-US" dirty="0" smtClean="0"/>
          </a:p>
          <a:p>
            <a:pPr marL="342900" indent="-342900">
              <a:buAutoNum type="arabicPeriod"/>
            </a:pPr>
            <a:r>
              <a:rPr lang="en-US" dirty="0"/>
              <a:t>Software/Modules </a:t>
            </a:r>
            <a:r>
              <a:rPr lang="en-US" dirty="0" smtClean="0"/>
              <a:t>Requirement</a:t>
            </a:r>
          </a:p>
          <a:p>
            <a:pPr marL="342900" indent="-342900">
              <a:buAutoNum type="arabicPeriod"/>
            </a:pPr>
            <a:endParaRPr lang="en-US" dirty="0" smtClean="0"/>
          </a:p>
          <a:p>
            <a:pPr marL="342900" indent="-342900">
              <a:buAutoNum type="arabicPeriod"/>
            </a:pPr>
            <a:r>
              <a:rPr lang="en-US" dirty="0" smtClean="0"/>
              <a:t>Hardware Requirement</a:t>
            </a:r>
          </a:p>
          <a:p>
            <a:pPr marL="342900" indent="-342900">
              <a:buAutoNum type="arabicPeriod"/>
            </a:pPr>
            <a:endParaRPr lang="en-US" dirty="0" smtClean="0"/>
          </a:p>
          <a:p>
            <a:pPr marL="342900" indent="-342900">
              <a:buAutoNum type="arabicPeriod"/>
            </a:pPr>
            <a:r>
              <a:rPr lang="en-US" dirty="0" smtClean="0"/>
              <a:t>Diagrams</a:t>
            </a:r>
          </a:p>
          <a:p>
            <a:pPr marL="800100" lvl="1" indent="-342900">
              <a:buFontTx/>
              <a:buAutoNum type="arabicPeriod"/>
            </a:pPr>
            <a:r>
              <a:rPr lang="en-US" dirty="0"/>
              <a:t>Activity </a:t>
            </a:r>
            <a:r>
              <a:rPr lang="en-US" dirty="0" smtClean="0"/>
              <a:t>Diagram</a:t>
            </a:r>
          </a:p>
          <a:p>
            <a:pPr marL="800100" lvl="1" indent="-342900">
              <a:buFontTx/>
              <a:buAutoNum type="arabicPeriod"/>
            </a:pPr>
            <a:r>
              <a:rPr lang="en-US" dirty="0"/>
              <a:t>Sequence Diagram</a:t>
            </a:r>
          </a:p>
          <a:p>
            <a:pPr marL="800100" lvl="1" indent="-342900">
              <a:buFontTx/>
              <a:buAutoNum type="arabicPeriod"/>
            </a:pPr>
            <a:r>
              <a:rPr lang="en-US" dirty="0" smtClean="0"/>
              <a:t>Component Diagram</a:t>
            </a:r>
            <a:endParaRPr lang="en-US" dirty="0"/>
          </a:p>
          <a:p>
            <a:pPr marL="800100" lvl="1" indent="-342900">
              <a:buAutoNum type="arabicPeriod"/>
            </a:pPr>
            <a:endParaRPr lang="en-US" dirty="0" smtClean="0"/>
          </a:p>
          <a:p>
            <a:pPr marL="800100" lvl="1" indent="-342900">
              <a:buAutoNum type="arabicPeriod"/>
            </a:pPr>
            <a:endParaRPr lang="en-US" dirty="0" smtClean="0"/>
          </a:p>
          <a:p>
            <a:pPr marL="342900" indent="-342900">
              <a:buAutoNum type="arabicPeriod"/>
            </a:pPr>
            <a:endParaRPr lang="en-US" dirty="0" smtClean="0"/>
          </a:p>
        </p:txBody>
      </p:sp>
    </p:spTree>
    <p:extLst>
      <p:ext uri="{BB962C8B-B14F-4D97-AF65-F5344CB8AC3E}">
        <p14:creationId xmlns:p14="http://schemas.microsoft.com/office/powerpoint/2010/main" val="2819883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Introduction</a:t>
            </a:r>
            <a:endParaRPr lang="en-US" b="1" dirty="0">
              <a:solidFill>
                <a:srgbClr val="FFC000"/>
              </a:solidFill>
            </a:endParaRPr>
          </a:p>
        </p:txBody>
      </p:sp>
      <p:sp>
        <p:nvSpPr>
          <p:cNvPr id="3" name="TextBox 2"/>
          <p:cNvSpPr txBox="1"/>
          <p:nvPr/>
        </p:nvSpPr>
        <p:spPr>
          <a:xfrm>
            <a:off x="875211" y="1319349"/>
            <a:ext cx="10398035" cy="4154984"/>
          </a:xfrm>
          <a:prstGeom prst="rect">
            <a:avLst/>
          </a:prstGeom>
          <a:noFill/>
        </p:spPr>
        <p:txBody>
          <a:bodyPr wrap="square" rtlCol="0">
            <a:spAutoFit/>
          </a:bodyPr>
          <a:lstStyle/>
          <a:p>
            <a:pPr marL="342900" indent="-342900">
              <a:buFontTx/>
              <a:buAutoNum type="arabicPeriod"/>
            </a:pPr>
            <a:r>
              <a:rPr lang="en-US" sz="2400" dirty="0"/>
              <a:t>Real-time chat is virtually any online communication that provides a real-time or live transmission of text messages from sender to receiver. A variety of software programs are available to enable real-time chat between individuals using Internet services</a:t>
            </a:r>
            <a:r>
              <a:rPr lang="en-US" sz="2400" dirty="0" smtClean="0"/>
              <a:t>.</a:t>
            </a:r>
          </a:p>
          <a:p>
            <a:pPr marL="342900" indent="-342900">
              <a:buFontTx/>
              <a:buAutoNum type="arabicPeriod"/>
            </a:pPr>
            <a:endParaRPr lang="en-US" sz="2400" dirty="0" smtClean="0"/>
          </a:p>
          <a:p>
            <a:pPr marL="342900" indent="-342900">
              <a:buFontTx/>
              <a:buAutoNum type="arabicPeriod"/>
            </a:pPr>
            <a:r>
              <a:rPr lang="en-US" sz="2400" dirty="0" smtClean="0"/>
              <a:t>This </a:t>
            </a:r>
            <a:r>
              <a:rPr lang="en-US" sz="2400" dirty="0"/>
              <a:t>project is aimed at developing a real-time chat application that enables users to communicate with each other in real-time. The application will use Node.js, Passport.js, MongoDB, Socket.io, HTML, and CSS technologies. The application will enable users to create accounts, log in, and start chatting with other users. Users will be able to send text messages </a:t>
            </a:r>
            <a:r>
              <a:rPr lang="en-US" sz="2400" dirty="0" smtClean="0"/>
              <a:t>to </a:t>
            </a:r>
            <a:r>
              <a:rPr lang="en-US" sz="2400" dirty="0"/>
              <a:t>each other</a:t>
            </a:r>
            <a:r>
              <a:rPr lang="en-US" sz="2400" dirty="0" smtClean="0"/>
              <a:t>.</a:t>
            </a:r>
          </a:p>
        </p:txBody>
      </p:sp>
    </p:spTree>
    <p:extLst>
      <p:ext uri="{BB962C8B-B14F-4D97-AF65-F5344CB8AC3E}">
        <p14:creationId xmlns:p14="http://schemas.microsoft.com/office/powerpoint/2010/main" val="3681448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24488" y="805415"/>
            <a:ext cx="9404723" cy="1297705"/>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Objectives</a:t>
            </a:r>
          </a:p>
          <a:p>
            <a:endParaRPr lang="en-US" b="1" dirty="0">
              <a:solidFill>
                <a:srgbClr val="FFC000"/>
              </a:solidFill>
            </a:endParaRPr>
          </a:p>
        </p:txBody>
      </p:sp>
      <p:sp>
        <p:nvSpPr>
          <p:cNvPr id="3" name="TextBox 2"/>
          <p:cNvSpPr txBox="1"/>
          <p:nvPr/>
        </p:nvSpPr>
        <p:spPr>
          <a:xfrm>
            <a:off x="2155371" y="2103120"/>
            <a:ext cx="10398035" cy="3416320"/>
          </a:xfrm>
          <a:prstGeom prst="rect">
            <a:avLst/>
          </a:prstGeom>
          <a:noFill/>
        </p:spPr>
        <p:txBody>
          <a:bodyPr wrap="square" rtlCol="0">
            <a:spAutoFit/>
          </a:bodyPr>
          <a:lstStyle/>
          <a:p>
            <a:pPr marL="342900" indent="-342900">
              <a:buAutoNum type="arabicPeriod"/>
            </a:pPr>
            <a:r>
              <a:rPr lang="en-US" dirty="0"/>
              <a:t>Develop a user-friendly and efficient virtual </a:t>
            </a:r>
            <a:r>
              <a:rPr lang="en-US" dirty="0" smtClean="0"/>
              <a:t>Real time Chat-App.</a:t>
            </a:r>
          </a:p>
          <a:p>
            <a:pPr marL="342900" indent="-342900">
              <a:buAutoNum type="arabicPeriod"/>
            </a:pPr>
            <a:endParaRPr lang="en-US" dirty="0" smtClean="0"/>
          </a:p>
          <a:p>
            <a:pPr marL="342900" indent="-342900">
              <a:buFontTx/>
              <a:buAutoNum type="arabicPeriod"/>
            </a:pPr>
            <a:r>
              <a:rPr lang="en-US" dirty="0" smtClean="0"/>
              <a:t>Enable </a:t>
            </a:r>
            <a:r>
              <a:rPr lang="en-US" dirty="0"/>
              <a:t>real-time communication between users.</a:t>
            </a:r>
          </a:p>
          <a:p>
            <a:pPr marL="342900" indent="-342900">
              <a:buAutoNum type="arabicPeriod"/>
            </a:pPr>
            <a:endParaRPr lang="en-US" dirty="0" smtClean="0"/>
          </a:p>
          <a:p>
            <a:pPr marL="342900" indent="-342900">
              <a:buAutoNum type="arabicPeriod"/>
            </a:pPr>
            <a:r>
              <a:rPr lang="en-US" dirty="0" smtClean="0"/>
              <a:t>Implement </a:t>
            </a:r>
            <a:r>
              <a:rPr lang="en-US" dirty="0"/>
              <a:t>user authentication using Passport.js</a:t>
            </a:r>
            <a:r>
              <a:rPr lang="en-US" dirty="0" smtClean="0"/>
              <a:t>.</a:t>
            </a:r>
          </a:p>
          <a:p>
            <a:pPr marL="342900" indent="-342900">
              <a:buAutoNum type="arabicPeriod"/>
            </a:pPr>
            <a:endParaRPr lang="en-US" dirty="0" smtClean="0"/>
          </a:p>
          <a:p>
            <a:pPr marL="342900" indent="-342900">
              <a:buAutoNum type="arabicPeriod"/>
            </a:pPr>
            <a:r>
              <a:rPr lang="en-US" dirty="0" smtClean="0"/>
              <a:t>Store </a:t>
            </a:r>
            <a:r>
              <a:rPr lang="en-US" dirty="0"/>
              <a:t>a history of </a:t>
            </a:r>
            <a:r>
              <a:rPr lang="en-US" dirty="0" smtClean="0"/>
              <a:t>Login users.</a:t>
            </a:r>
          </a:p>
          <a:p>
            <a:pPr marL="342900" indent="-342900">
              <a:buAutoNum type="arabicPeriod"/>
            </a:pPr>
            <a:endParaRPr lang="en-US" dirty="0" smtClean="0"/>
          </a:p>
          <a:p>
            <a:pPr marL="342900" indent="-342900">
              <a:buAutoNum type="arabicPeriod"/>
            </a:pPr>
            <a:r>
              <a:rPr lang="en-US" dirty="0" smtClean="0"/>
              <a:t>Display number of </a:t>
            </a:r>
            <a:r>
              <a:rPr lang="en-US" dirty="0"/>
              <a:t>online </a:t>
            </a:r>
            <a:r>
              <a:rPr lang="en-US" dirty="0" smtClean="0"/>
              <a:t>users to all users.</a:t>
            </a:r>
          </a:p>
          <a:p>
            <a:pPr marL="342900" indent="-342900">
              <a:buAutoNum type="arabicPeriod"/>
            </a:pPr>
            <a:endParaRPr lang="en-US" dirty="0" smtClean="0"/>
          </a:p>
          <a:p>
            <a:pPr marL="342900" indent="-342900">
              <a:buAutoNum type="arabicPeriod"/>
            </a:pPr>
            <a:r>
              <a:rPr lang="en-US" dirty="0" smtClean="0"/>
              <a:t>Allow users to create profiles and personalize them.</a:t>
            </a:r>
          </a:p>
          <a:p>
            <a:pPr marL="342900" indent="-342900">
              <a:buAutoNum type="arabicPeriod"/>
            </a:pPr>
            <a:endParaRPr lang="en-US" dirty="0" smtClean="0"/>
          </a:p>
        </p:txBody>
      </p:sp>
    </p:spTree>
    <p:extLst>
      <p:ext uri="{BB962C8B-B14F-4D97-AF65-F5344CB8AC3E}">
        <p14:creationId xmlns:p14="http://schemas.microsoft.com/office/powerpoint/2010/main" val="2586641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6111" y="452718"/>
            <a:ext cx="9404723"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Software/Modules R</a:t>
            </a:r>
            <a:r>
              <a:rPr lang="en-US" b="1" dirty="0" smtClean="0">
                <a:solidFill>
                  <a:srgbClr val="FFC000"/>
                </a:solidFill>
              </a:rPr>
              <a:t>equirements</a:t>
            </a:r>
            <a:endParaRPr lang="en-US" b="1" dirty="0">
              <a:solidFill>
                <a:srgbClr val="FFC000"/>
              </a:solidFill>
            </a:endParaRPr>
          </a:p>
        </p:txBody>
      </p:sp>
      <p:sp>
        <p:nvSpPr>
          <p:cNvPr id="4" name="Rectangle 3"/>
          <p:cNvSpPr/>
          <p:nvPr/>
        </p:nvSpPr>
        <p:spPr>
          <a:xfrm>
            <a:off x="953589" y="1807420"/>
            <a:ext cx="6096000" cy="369332"/>
          </a:xfrm>
          <a:prstGeom prst="rect">
            <a:avLst/>
          </a:prstGeom>
        </p:spPr>
        <p:txBody>
          <a:bodyPr>
            <a:spAutoFit/>
          </a:bodyPr>
          <a:lstStyle/>
          <a:p>
            <a:r>
              <a:rPr lang="en-US" b="1" dirty="0" smtClean="0">
                <a:solidFill>
                  <a:srgbClr val="FFC000"/>
                </a:solidFill>
              </a:rPr>
              <a:t>Operating System:- </a:t>
            </a:r>
            <a:r>
              <a:rPr lang="en-US" dirty="0" smtClean="0"/>
              <a:t>Windows 10</a:t>
            </a:r>
          </a:p>
        </p:txBody>
      </p:sp>
      <p:sp>
        <p:nvSpPr>
          <p:cNvPr id="5" name="Rectangle 4"/>
          <p:cNvSpPr/>
          <p:nvPr/>
        </p:nvSpPr>
        <p:spPr>
          <a:xfrm>
            <a:off x="953589" y="2212368"/>
            <a:ext cx="2887329" cy="369332"/>
          </a:xfrm>
          <a:prstGeom prst="rect">
            <a:avLst/>
          </a:prstGeom>
        </p:spPr>
        <p:txBody>
          <a:bodyPr wrap="none">
            <a:spAutoFit/>
          </a:bodyPr>
          <a:lstStyle/>
          <a:p>
            <a:r>
              <a:rPr lang="en-US" b="1" dirty="0" smtClean="0">
                <a:solidFill>
                  <a:srgbClr val="FFC000"/>
                </a:solidFill>
              </a:rPr>
              <a:t>Language:-</a:t>
            </a:r>
            <a:r>
              <a:rPr lang="en-US" dirty="0" smtClean="0">
                <a:solidFill>
                  <a:srgbClr val="FFC000"/>
                </a:solidFill>
              </a:rPr>
              <a:t> </a:t>
            </a:r>
            <a:r>
              <a:rPr lang="en-US" dirty="0" smtClean="0"/>
              <a:t>JAVASCRIPT</a:t>
            </a:r>
            <a:endParaRPr lang="en-US" dirty="0"/>
          </a:p>
        </p:txBody>
      </p:sp>
      <p:sp>
        <p:nvSpPr>
          <p:cNvPr id="6" name="Rectangle 5"/>
          <p:cNvSpPr/>
          <p:nvPr/>
        </p:nvSpPr>
        <p:spPr>
          <a:xfrm>
            <a:off x="953589" y="3048391"/>
            <a:ext cx="2036135" cy="3970318"/>
          </a:xfrm>
          <a:prstGeom prst="rect">
            <a:avLst/>
          </a:prstGeom>
        </p:spPr>
        <p:txBody>
          <a:bodyPr wrap="none">
            <a:spAutoFit/>
          </a:bodyPr>
          <a:lstStyle/>
          <a:p>
            <a:pPr marL="342900" indent="-342900">
              <a:buFont typeface="Arial" panose="020B0604020202020204" pitchFamily="34" charset="0"/>
              <a:buChar char="•"/>
            </a:pPr>
            <a:r>
              <a:rPr lang="en-US" b="1" dirty="0" smtClean="0">
                <a:solidFill>
                  <a:srgbClr val="FFC000"/>
                </a:solidFill>
              </a:rPr>
              <a:t>FRONT-END</a:t>
            </a:r>
          </a:p>
          <a:p>
            <a:pPr marL="400050" indent="-400050">
              <a:buFont typeface="+mj-lt"/>
              <a:buAutoNum type="romanUcPeriod"/>
            </a:pPr>
            <a:r>
              <a:rPr lang="en-US" dirty="0" smtClean="0"/>
              <a:t>HTML</a:t>
            </a:r>
          </a:p>
          <a:p>
            <a:pPr marL="400050" indent="-400050">
              <a:buFont typeface="+mj-lt"/>
              <a:buAutoNum type="romanUcPeriod"/>
            </a:pPr>
            <a:r>
              <a:rPr lang="en-US" dirty="0" smtClean="0"/>
              <a:t>CSS</a:t>
            </a:r>
          </a:p>
          <a:p>
            <a:pPr marL="400050" indent="-400050">
              <a:buFont typeface="+mj-lt"/>
              <a:buAutoNum type="romanUcPeriod"/>
            </a:pPr>
            <a:r>
              <a:rPr lang="en-US" dirty="0" smtClean="0"/>
              <a:t>JS  </a:t>
            </a:r>
          </a:p>
          <a:p>
            <a:r>
              <a:rPr lang="en-US" dirty="0" smtClean="0"/>
              <a:t>        </a:t>
            </a:r>
            <a:r>
              <a:rPr lang="en-US" dirty="0" err="1" smtClean="0"/>
              <a:t>Gsap</a:t>
            </a:r>
            <a:r>
              <a:rPr lang="en-US" dirty="0" smtClean="0"/>
              <a:t> </a:t>
            </a:r>
          </a:p>
          <a:p>
            <a:pPr marL="400050" indent="-400050">
              <a:buFont typeface="+mj-lt"/>
              <a:buAutoNum type="romanUcPeriod"/>
            </a:pPr>
            <a:endParaRPr lang="en-US" dirty="0" smtClean="0"/>
          </a:p>
          <a:p>
            <a:pPr marL="400050" indent="-400050">
              <a:buFont typeface="Arial" panose="020B0604020202020204" pitchFamily="34" charset="0"/>
              <a:buChar char="•"/>
            </a:pPr>
            <a:r>
              <a:rPr lang="en-US" b="1" dirty="0" smtClean="0">
                <a:solidFill>
                  <a:srgbClr val="FFC000"/>
                </a:solidFill>
              </a:rPr>
              <a:t>BACK-END</a:t>
            </a:r>
          </a:p>
          <a:p>
            <a:pPr marL="400050" indent="-400050">
              <a:buFont typeface="Arial" panose="020B0604020202020204" pitchFamily="34" charset="0"/>
              <a:buChar char="•"/>
            </a:pPr>
            <a:endParaRPr lang="en-US" b="1" dirty="0" smtClean="0">
              <a:solidFill>
                <a:srgbClr val="FFC000"/>
              </a:solidFill>
            </a:endParaRPr>
          </a:p>
          <a:p>
            <a:pPr marL="400050" indent="-400050">
              <a:buFont typeface="+mj-lt"/>
              <a:buAutoNum type="romanUcPeriod"/>
            </a:pPr>
            <a:r>
              <a:rPr lang="en-US" dirty="0" smtClean="0"/>
              <a:t>EXPRESSJS</a:t>
            </a:r>
          </a:p>
          <a:p>
            <a:pPr marL="400050" indent="-400050">
              <a:buFont typeface="+mj-lt"/>
              <a:buAutoNum type="romanUcPeriod"/>
            </a:pPr>
            <a:r>
              <a:rPr lang="en-US" dirty="0" smtClean="0"/>
              <a:t>SOCKET IO</a:t>
            </a:r>
          </a:p>
          <a:p>
            <a:pPr marL="400050" indent="-400050">
              <a:buFont typeface="+mj-lt"/>
              <a:buAutoNum type="romanUcPeriod"/>
            </a:pPr>
            <a:r>
              <a:rPr lang="en-US" dirty="0" smtClean="0"/>
              <a:t>PASSPORTJS</a:t>
            </a:r>
          </a:p>
          <a:p>
            <a:pPr marL="400050" indent="-400050">
              <a:buFont typeface="+mj-lt"/>
              <a:buAutoNum type="romanUcPeriod"/>
            </a:pPr>
            <a:r>
              <a:rPr lang="en-US" dirty="0" smtClean="0"/>
              <a:t>MONGODB</a:t>
            </a:r>
          </a:p>
          <a:p>
            <a:pPr marL="400050" indent="-400050">
              <a:buFont typeface="+mj-lt"/>
              <a:buAutoNum type="romanUcPeriod"/>
            </a:pPr>
            <a:r>
              <a:rPr lang="en-US" dirty="0" smtClean="0"/>
              <a:t>Web Browser</a:t>
            </a:r>
          </a:p>
          <a:p>
            <a:pPr marL="342900" indent="-342900">
              <a:buFont typeface="+mj-lt"/>
              <a:buAutoNum type="romanUcPeriod"/>
            </a:pPr>
            <a:endParaRPr lang="en-US" dirty="0"/>
          </a:p>
        </p:txBody>
      </p:sp>
      <p:sp>
        <p:nvSpPr>
          <p:cNvPr id="7" name="Rectangle 6"/>
          <p:cNvSpPr/>
          <p:nvPr/>
        </p:nvSpPr>
        <p:spPr>
          <a:xfrm>
            <a:off x="953589" y="2643443"/>
            <a:ext cx="1063112" cy="369332"/>
          </a:xfrm>
          <a:prstGeom prst="rect">
            <a:avLst/>
          </a:prstGeom>
        </p:spPr>
        <p:txBody>
          <a:bodyPr wrap="none">
            <a:spAutoFit/>
          </a:bodyPr>
          <a:lstStyle/>
          <a:p>
            <a:r>
              <a:rPr lang="en-US" b="1" dirty="0" smtClean="0">
                <a:solidFill>
                  <a:srgbClr val="FFC000"/>
                </a:solidFill>
              </a:rPr>
              <a:t>NODEJS</a:t>
            </a:r>
            <a:endParaRPr lang="en-US" b="1" dirty="0">
              <a:solidFill>
                <a:srgbClr val="FFC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417" y="1740673"/>
            <a:ext cx="2721427" cy="50282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95" y="2508093"/>
            <a:ext cx="969032" cy="77428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994" y="3282379"/>
            <a:ext cx="1787722" cy="100174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8145" y="4233577"/>
            <a:ext cx="412976" cy="41297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9543" y="5451111"/>
            <a:ext cx="1647825" cy="123825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9829" y="5265985"/>
            <a:ext cx="1203466" cy="1203466"/>
          </a:xfrm>
          <a:prstGeom prst="rect">
            <a:avLst/>
          </a:prstGeom>
        </p:spPr>
      </p:pic>
    </p:spTree>
    <p:extLst>
      <p:ext uri="{BB962C8B-B14F-4D97-AF65-F5344CB8AC3E}">
        <p14:creationId xmlns:p14="http://schemas.microsoft.com/office/powerpoint/2010/main" val="1598981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1761" y="236656"/>
            <a:ext cx="3498531" cy="866631"/>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Diagrams-</a:t>
            </a:r>
            <a:endParaRPr lang="en-US" b="1" dirty="0">
              <a:solidFill>
                <a:srgbClr val="FFC000"/>
              </a:solidFill>
            </a:endParaRPr>
          </a:p>
        </p:txBody>
      </p:sp>
      <p:sp>
        <p:nvSpPr>
          <p:cNvPr id="3" name="Rectangle 2"/>
          <p:cNvSpPr/>
          <p:nvPr/>
        </p:nvSpPr>
        <p:spPr>
          <a:xfrm>
            <a:off x="646111" y="888271"/>
            <a:ext cx="6096000" cy="369332"/>
          </a:xfrm>
          <a:prstGeom prst="rect">
            <a:avLst/>
          </a:prstGeom>
        </p:spPr>
        <p:txBody>
          <a:bodyPr>
            <a:spAutoFit/>
          </a:bodyPr>
          <a:lstStyle/>
          <a:p>
            <a:r>
              <a:rPr lang="en-US" b="1" dirty="0" smtClean="0">
                <a:solidFill>
                  <a:srgbClr val="FFC000"/>
                </a:solidFill>
              </a:rPr>
              <a:t>2.	Sequence Diagram</a:t>
            </a:r>
            <a:endParaRPr lang="en-US" b="1" dirty="0">
              <a:solidFill>
                <a:srgbClr val="FFC000"/>
              </a:solidFill>
            </a:endParaRPr>
          </a:p>
        </p:txBody>
      </p:sp>
      <p:sp>
        <p:nvSpPr>
          <p:cNvPr id="6" name="Rounded Rectangle 5"/>
          <p:cNvSpPr/>
          <p:nvPr/>
        </p:nvSpPr>
        <p:spPr>
          <a:xfrm>
            <a:off x="5454935" y="437081"/>
            <a:ext cx="1679810" cy="879221"/>
          </a:xfrm>
          <a:prstGeom prst="round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694884" y="669971"/>
            <a:ext cx="1254555" cy="646331"/>
          </a:xfrm>
          <a:prstGeom prst="rect">
            <a:avLst/>
          </a:prstGeom>
          <a:noFill/>
        </p:spPr>
        <p:txBody>
          <a:bodyPr wrap="square" rtlCol="0">
            <a:spAutoFit/>
          </a:bodyPr>
          <a:lstStyle/>
          <a:p>
            <a:r>
              <a:rPr lang="en-US" sz="1200" b="1" dirty="0"/>
              <a:t>Create your new Account</a:t>
            </a:r>
          </a:p>
          <a:p>
            <a:endParaRPr lang="en-IN" sz="1200" b="1" dirty="0"/>
          </a:p>
        </p:txBody>
      </p:sp>
      <p:sp>
        <p:nvSpPr>
          <p:cNvPr id="21" name="Oval 20"/>
          <p:cNvSpPr/>
          <p:nvPr/>
        </p:nvSpPr>
        <p:spPr>
          <a:xfrm>
            <a:off x="5342709" y="1865549"/>
            <a:ext cx="1792037" cy="761014"/>
          </a:xfrm>
          <a:prstGeom prst="ellipse">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5508121" y="2022483"/>
            <a:ext cx="1628080" cy="646331"/>
          </a:xfrm>
          <a:prstGeom prst="rect">
            <a:avLst/>
          </a:prstGeom>
          <a:noFill/>
        </p:spPr>
        <p:txBody>
          <a:bodyPr wrap="square" rtlCol="0">
            <a:spAutoFit/>
          </a:bodyPr>
          <a:lstStyle/>
          <a:p>
            <a:r>
              <a:rPr lang="en-US" sz="1200" b="1" dirty="0"/>
              <a:t>Login by username and password</a:t>
            </a:r>
          </a:p>
          <a:p>
            <a:endParaRPr lang="en-IN" sz="1200" b="1" dirty="0"/>
          </a:p>
        </p:txBody>
      </p:sp>
      <p:sp>
        <p:nvSpPr>
          <p:cNvPr id="23" name="Rectangle 22"/>
          <p:cNvSpPr/>
          <p:nvPr/>
        </p:nvSpPr>
        <p:spPr>
          <a:xfrm rot="2661977">
            <a:off x="5547883" y="3362542"/>
            <a:ext cx="1268923" cy="1237665"/>
          </a:xfrm>
          <a:prstGeom prst="rect">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5761672" y="3801519"/>
            <a:ext cx="954110" cy="369332"/>
          </a:xfrm>
          <a:prstGeom prst="rect">
            <a:avLst/>
          </a:prstGeom>
          <a:noFill/>
        </p:spPr>
        <p:txBody>
          <a:bodyPr wrap="square" rtlCol="0">
            <a:spAutoFit/>
          </a:bodyPr>
          <a:lstStyle/>
          <a:p>
            <a:r>
              <a:rPr lang="en-US" dirty="0" smtClean="0"/>
              <a:t>Profile</a:t>
            </a:r>
            <a:endParaRPr lang="en-IN" dirty="0"/>
          </a:p>
        </p:txBody>
      </p:sp>
      <p:sp>
        <p:nvSpPr>
          <p:cNvPr id="25" name="Oval 24"/>
          <p:cNvSpPr/>
          <p:nvPr/>
        </p:nvSpPr>
        <p:spPr>
          <a:xfrm>
            <a:off x="6964928" y="5210468"/>
            <a:ext cx="1881052" cy="1031966"/>
          </a:xfrm>
          <a:prstGeom prst="ellipse">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3430068" y="5210468"/>
            <a:ext cx="1877252" cy="1093766"/>
          </a:xfrm>
          <a:prstGeom prst="ellipse">
            <a:avLst/>
          </a:prstGeom>
          <a:solidFill>
            <a:schemeClr val="bg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26"/>
          <p:cNvSpPr/>
          <p:nvPr/>
        </p:nvSpPr>
        <p:spPr>
          <a:xfrm>
            <a:off x="1907177" y="3596252"/>
            <a:ext cx="101890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1907177" y="3596252"/>
            <a:ext cx="1031965" cy="369332"/>
          </a:xfrm>
          <a:prstGeom prst="rect">
            <a:avLst/>
          </a:prstGeom>
          <a:noFill/>
        </p:spPr>
        <p:txBody>
          <a:bodyPr wrap="square" rtlCol="0">
            <a:spAutoFit/>
          </a:bodyPr>
          <a:lstStyle/>
          <a:p>
            <a:r>
              <a:rPr lang="en-US" dirty="0" smtClean="0"/>
              <a:t>Delete</a:t>
            </a:r>
          </a:p>
        </p:txBody>
      </p:sp>
      <p:sp>
        <p:nvSpPr>
          <p:cNvPr id="29" name="TextBox 28"/>
          <p:cNvSpPr txBox="1"/>
          <p:nvPr/>
        </p:nvSpPr>
        <p:spPr>
          <a:xfrm>
            <a:off x="3774334" y="5572685"/>
            <a:ext cx="1188720" cy="369332"/>
          </a:xfrm>
          <a:prstGeom prst="rect">
            <a:avLst/>
          </a:prstGeom>
          <a:noFill/>
        </p:spPr>
        <p:txBody>
          <a:bodyPr wrap="square" rtlCol="0">
            <a:spAutoFit/>
          </a:bodyPr>
          <a:lstStyle/>
          <a:p>
            <a:r>
              <a:rPr lang="en-US" dirty="0" smtClean="0"/>
              <a:t>ALL Users</a:t>
            </a:r>
            <a:endParaRPr lang="en-IN" dirty="0"/>
          </a:p>
        </p:txBody>
      </p:sp>
      <p:sp>
        <p:nvSpPr>
          <p:cNvPr id="30" name="TextBox 29"/>
          <p:cNvSpPr txBox="1"/>
          <p:nvPr/>
        </p:nvSpPr>
        <p:spPr>
          <a:xfrm>
            <a:off x="7231504" y="5572685"/>
            <a:ext cx="1347900" cy="369332"/>
          </a:xfrm>
          <a:prstGeom prst="rect">
            <a:avLst/>
          </a:prstGeom>
          <a:noFill/>
        </p:spPr>
        <p:txBody>
          <a:bodyPr wrap="square" rtlCol="0">
            <a:spAutoFit/>
          </a:bodyPr>
          <a:lstStyle/>
          <a:p>
            <a:r>
              <a:rPr lang="en-US" dirty="0" smtClean="0"/>
              <a:t>Start Chat</a:t>
            </a:r>
            <a:endParaRPr lang="en-IN" dirty="0"/>
          </a:p>
        </p:txBody>
      </p:sp>
      <p:cxnSp>
        <p:nvCxnSpPr>
          <p:cNvPr id="35" name="Straight Arrow Connector 34"/>
          <p:cNvCxnSpPr/>
          <p:nvPr/>
        </p:nvCxnSpPr>
        <p:spPr>
          <a:xfrm flipV="1">
            <a:off x="2534194" y="1103287"/>
            <a:ext cx="2773126" cy="23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9204877">
            <a:off x="2754959" y="2053361"/>
            <a:ext cx="2146545" cy="246221"/>
          </a:xfrm>
          <a:prstGeom prst="rect">
            <a:avLst/>
          </a:prstGeom>
          <a:noFill/>
        </p:spPr>
        <p:txBody>
          <a:bodyPr wrap="square" rtlCol="0">
            <a:spAutoFit/>
          </a:bodyPr>
          <a:lstStyle/>
          <a:p>
            <a:r>
              <a:rPr lang="en-US" sz="1000" dirty="0" smtClean="0"/>
              <a:t>Create new account or Login </a:t>
            </a:r>
            <a:endParaRPr lang="en-IN" sz="1000" dirty="0"/>
          </a:p>
        </p:txBody>
      </p:sp>
      <p:cxnSp>
        <p:nvCxnSpPr>
          <p:cNvPr id="38" name="Straight Arrow Connector 37"/>
          <p:cNvCxnSpPr/>
          <p:nvPr/>
        </p:nvCxnSpPr>
        <p:spPr>
          <a:xfrm flipH="1" flipV="1">
            <a:off x="2534194" y="4170851"/>
            <a:ext cx="895874" cy="126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3155277">
            <a:off x="2373680" y="4667355"/>
            <a:ext cx="1980923" cy="400110"/>
          </a:xfrm>
          <a:prstGeom prst="rect">
            <a:avLst/>
          </a:prstGeom>
          <a:noFill/>
        </p:spPr>
        <p:txBody>
          <a:bodyPr wrap="square" rtlCol="0">
            <a:spAutoFit/>
          </a:bodyPr>
          <a:lstStyle/>
          <a:p>
            <a:r>
              <a:rPr lang="en-US" sz="1000" dirty="0" smtClean="0"/>
              <a:t>Enter Delete button for delete your account</a:t>
            </a:r>
            <a:endParaRPr lang="en-IN" sz="1000" dirty="0"/>
          </a:p>
        </p:txBody>
      </p:sp>
      <p:cxnSp>
        <p:nvCxnSpPr>
          <p:cNvPr id="41" name="Straight Arrow Connector 40"/>
          <p:cNvCxnSpPr/>
          <p:nvPr/>
        </p:nvCxnSpPr>
        <p:spPr>
          <a:xfrm>
            <a:off x="6182344" y="1393332"/>
            <a:ext cx="0" cy="344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68626" y="2093691"/>
            <a:ext cx="3736239" cy="246221"/>
          </a:xfrm>
          <a:prstGeom prst="rect">
            <a:avLst/>
          </a:prstGeom>
          <a:noFill/>
        </p:spPr>
        <p:txBody>
          <a:bodyPr wrap="square" rtlCol="0">
            <a:spAutoFit/>
          </a:bodyPr>
          <a:lstStyle/>
          <a:p>
            <a:r>
              <a:rPr lang="en-US" sz="1000" dirty="0" smtClean="0"/>
              <a:t>Match Username and password</a:t>
            </a:r>
            <a:endParaRPr lang="en-IN" sz="1000" dirty="0"/>
          </a:p>
        </p:txBody>
      </p:sp>
      <p:cxnSp>
        <p:nvCxnSpPr>
          <p:cNvPr id="44" name="Straight Arrow Connector 43"/>
          <p:cNvCxnSpPr/>
          <p:nvPr/>
        </p:nvCxnSpPr>
        <p:spPr>
          <a:xfrm flipH="1" flipV="1">
            <a:off x="6439989" y="1393332"/>
            <a:ext cx="13062" cy="344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39989" y="1422087"/>
            <a:ext cx="564128" cy="246221"/>
          </a:xfrm>
          <a:prstGeom prst="rect">
            <a:avLst/>
          </a:prstGeom>
          <a:noFill/>
        </p:spPr>
        <p:txBody>
          <a:bodyPr wrap="square" rtlCol="0">
            <a:spAutoFit/>
          </a:bodyPr>
          <a:lstStyle/>
          <a:p>
            <a:r>
              <a:rPr lang="en-US" sz="1000" dirty="0" smtClean="0"/>
              <a:t>False</a:t>
            </a:r>
            <a:endParaRPr lang="en-IN" sz="1000" dirty="0"/>
          </a:p>
        </p:txBody>
      </p:sp>
      <p:cxnSp>
        <p:nvCxnSpPr>
          <p:cNvPr id="49" name="Straight Arrow Connector 48"/>
          <p:cNvCxnSpPr/>
          <p:nvPr/>
        </p:nvCxnSpPr>
        <p:spPr>
          <a:xfrm>
            <a:off x="6182344" y="2668814"/>
            <a:ext cx="0" cy="290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12470" y="2682969"/>
            <a:ext cx="1583293" cy="246221"/>
          </a:xfrm>
          <a:prstGeom prst="rect">
            <a:avLst/>
          </a:prstGeom>
          <a:noFill/>
        </p:spPr>
        <p:txBody>
          <a:bodyPr wrap="square" rtlCol="0">
            <a:spAutoFit/>
          </a:bodyPr>
          <a:lstStyle/>
          <a:p>
            <a:r>
              <a:rPr lang="en-US" sz="1000" dirty="0" smtClean="0"/>
              <a:t>True</a:t>
            </a:r>
            <a:endParaRPr lang="en-IN" sz="1000" dirty="0"/>
          </a:p>
        </p:txBody>
      </p:sp>
      <p:cxnSp>
        <p:nvCxnSpPr>
          <p:cNvPr id="52" name="Straight Arrow Connector 51"/>
          <p:cNvCxnSpPr/>
          <p:nvPr/>
        </p:nvCxnSpPr>
        <p:spPr>
          <a:xfrm>
            <a:off x="5454935" y="5942017"/>
            <a:ext cx="1494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540728" y="5917835"/>
            <a:ext cx="3241861" cy="246221"/>
          </a:xfrm>
          <a:prstGeom prst="rect">
            <a:avLst/>
          </a:prstGeom>
          <a:noFill/>
        </p:spPr>
        <p:txBody>
          <a:bodyPr wrap="square" rtlCol="0">
            <a:spAutoFit/>
          </a:bodyPr>
          <a:lstStyle/>
          <a:p>
            <a:r>
              <a:rPr lang="en-US" sz="1000" dirty="0"/>
              <a:t>Start </a:t>
            </a:r>
            <a:r>
              <a:rPr lang="en-US" sz="1000" dirty="0" smtClean="0"/>
              <a:t>conversation</a:t>
            </a:r>
            <a:endParaRPr lang="en-IN" sz="1000" dirty="0"/>
          </a:p>
        </p:txBody>
      </p:sp>
      <p:cxnSp>
        <p:nvCxnSpPr>
          <p:cNvPr id="55" name="Straight Arrow Connector 54"/>
          <p:cNvCxnSpPr/>
          <p:nvPr/>
        </p:nvCxnSpPr>
        <p:spPr>
          <a:xfrm>
            <a:off x="6715782" y="4598126"/>
            <a:ext cx="515722" cy="61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916786">
            <a:off x="6559978" y="4660083"/>
            <a:ext cx="1343050" cy="246221"/>
          </a:xfrm>
          <a:prstGeom prst="rect">
            <a:avLst/>
          </a:prstGeom>
          <a:noFill/>
        </p:spPr>
        <p:txBody>
          <a:bodyPr wrap="square" rtlCol="0">
            <a:spAutoFit/>
          </a:bodyPr>
          <a:lstStyle/>
          <a:p>
            <a:r>
              <a:rPr lang="en-US" sz="1000" dirty="0"/>
              <a:t>Start </a:t>
            </a:r>
            <a:r>
              <a:rPr lang="en-US" sz="1000" dirty="0" smtClean="0"/>
              <a:t>conversation</a:t>
            </a:r>
            <a:endParaRPr lang="en-IN" sz="1000" dirty="0"/>
          </a:p>
        </p:txBody>
      </p:sp>
      <p:cxnSp>
        <p:nvCxnSpPr>
          <p:cNvPr id="60" name="Straight Arrow Connector 59"/>
          <p:cNvCxnSpPr/>
          <p:nvPr/>
        </p:nvCxnSpPr>
        <p:spPr>
          <a:xfrm flipH="1" flipV="1">
            <a:off x="6439989" y="4802500"/>
            <a:ext cx="524939" cy="63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2990262">
            <a:off x="5897407" y="5603340"/>
            <a:ext cx="2327071" cy="246221"/>
          </a:xfrm>
          <a:prstGeom prst="rect">
            <a:avLst/>
          </a:prstGeom>
          <a:noFill/>
        </p:spPr>
        <p:txBody>
          <a:bodyPr wrap="square" rtlCol="0">
            <a:spAutoFit/>
          </a:bodyPr>
          <a:lstStyle/>
          <a:p>
            <a:r>
              <a:rPr lang="en-US" sz="1000" dirty="0" smtClean="0"/>
              <a:t>Back to profile</a:t>
            </a:r>
            <a:endParaRPr lang="en-IN" sz="1000" dirty="0"/>
          </a:p>
        </p:txBody>
      </p:sp>
      <p:cxnSp>
        <p:nvCxnSpPr>
          <p:cNvPr id="65" name="Straight Arrow Connector 64"/>
          <p:cNvCxnSpPr/>
          <p:nvPr/>
        </p:nvCxnSpPr>
        <p:spPr>
          <a:xfrm flipH="1">
            <a:off x="4846320" y="4323806"/>
            <a:ext cx="496389" cy="88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692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7735" y="287383"/>
            <a:ext cx="6238014" cy="1056783"/>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USER INTERFACE</a:t>
            </a:r>
          </a:p>
          <a:p>
            <a:r>
              <a:rPr lang="en-US" sz="1600" b="1" dirty="0" smtClean="0">
                <a:solidFill>
                  <a:schemeClr val="bg2">
                    <a:lumMod val="40000"/>
                    <a:lumOff val="60000"/>
                  </a:schemeClr>
                </a:solidFill>
              </a:rPr>
              <a:t>Login and Signup page</a:t>
            </a:r>
          </a:p>
          <a:p>
            <a:endParaRPr lang="en-US" b="1" dirty="0">
              <a:solidFill>
                <a:srgbClr val="FFC000"/>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0" y="1344166"/>
            <a:ext cx="6201842" cy="371620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417" y="3294071"/>
            <a:ext cx="6283234" cy="3532594"/>
          </a:xfrm>
          <a:prstGeom prst="rect">
            <a:avLst/>
          </a:prstGeom>
        </p:spPr>
      </p:pic>
      <p:sp>
        <p:nvSpPr>
          <p:cNvPr id="14" name="Title 1"/>
          <p:cNvSpPr txBox="1">
            <a:spLocks/>
          </p:cNvSpPr>
          <p:nvPr/>
        </p:nvSpPr>
        <p:spPr>
          <a:xfrm>
            <a:off x="2461850" y="1018903"/>
            <a:ext cx="7805556" cy="196753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000" b="1" dirty="0" smtClean="0">
              <a:solidFill>
                <a:schemeClr val="accent3"/>
              </a:solidFill>
            </a:endParaRPr>
          </a:p>
        </p:txBody>
      </p:sp>
      <p:sp>
        <p:nvSpPr>
          <p:cNvPr id="15" name="Rectangle 14"/>
          <p:cNvSpPr/>
          <p:nvPr/>
        </p:nvSpPr>
        <p:spPr>
          <a:xfrm>
            <a:off x="6769578" y="1123406"/>
            <a:ext cx="5391944" cy="181573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chemeClr val="tx1"/>
                </a:solidFill>
              </a:rPr>
              <a:t>SIGNUP </a:t>
            </a:r>
            <a:endParaRPr lang="en-US" sz="2800" b="1" dirty="0">
              <a:solidFill>
                <a:schemeClr val="tx1"/>
              </a:solidFill>
            </a:endParaRPr>
          </a:p>
          <a:p>
            <a:r>
              <a:rPr lang="en-US" b="1" dirty="0">
                <a:solidFill>
                  <a:schemeClr val="accent3"/>
                </a:solidFill>
              </a:rPr>
              <a:t>		</a:t>
            </a:r>
            <a:r>
              <a:rPr lang="en-US" b="1" dirty="0" smtClean="0">
                <a:solidFill>
                  <a:schemeClr val="accent3"/>
                </a:solidFill>
              </a:rPr>
              <a:t>Enter Name, Username , Password, Profile Photo , Email, About Yourself</a:t>
            </a:r>
            <a:endParaRPr lang="en-US" b="1" dirty="0">
              <a:solidFill>
                <a:schemeClr val="accent3"/>
              </a:solidFill>
            </a:endParaRPr>
          </a:p>
        </p:txBody>
      </p:sp>
      <p:sp>
        <p:nvSpPr>
          <p:cNvPr id="19" name="Rectangle 18"/>
          <p:cNvSpPr/>
          <p:nvPr/>
        </p:nvSpPr>
        <p:spPr>
          <a:xfrm>
            <a:off x="167810" y="5225143"/>
            <a:ext cx="5083459" cy="160152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rPr>
              <a:t>Login </a:t>
            </a:r>
          </a:p>
          <a:p>
            <a:r>
              <a:rPr lang="en-US" b="1">
                <a:solidFill>
                  <a:schemeClr val="accent3"/>
                </a:solidFill>
              </a:rPr>
              <a:t>		WITH USERNAME AND PASSWORD</a:t>
            </a:r>
            <a:endParaRPr lang="en-US" b="1" dirty="0">
              <a:solidFill>
                <a:schemeClr val="accent3"/>
              </a:solidFill>
            </a:endParaRPr>
          </a:p>
        </p:txBody>
      </p:sp>
      <p:sp>
        <p:nvSpPr>
          <p:cNvPr id="22" name="Right Arrow 21"/>
          <p:cNvSpPr/>
          <p:nvPr/>
        </p:nvSpPr>
        <p:spPr>
          <a:xfrm rot="10252436">
            <a:off x="5003076" y="5461155"/>
            <a:ext cx="1201783" cy="339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Arrow 22"/>
          <p:cNvSpPr/>
          <p:nvPr/>
        </p:nvSpPr>
        <p:spPr>
          <a:xfrm>
            <a:off x="5995851" y="2063931"/>
            <a:ext cx="773727"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9925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7735" y="378823"/>
            <a:ext cx="5284425" cy="1201783"/>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rgbClr val="FFC000"/>
                </a:solidFill>
              </a:rPr>
              <a:t>USER INTERFACE</a:t>
            </a:r>
          </a:p>
          <a:p>
            <a:r>
              <a:rPr lang="en-US" sz="1600" b="1" dirty="0" smtClean="0">
                <a:solidFill>
                  <a:schemeClr val="bg2">
                    <a:lumMod val="40000"/>
                    <a:lumOff val="60000"/>
                  </a:schemeClr>
                </a:solidFill>
              </a:rPr>
              <a:t>User Profile and All users page</a:t>
            </a:r>
          </a:p>
          <a:p>
            <a:endParaRPr lang="en-US" b="1" dirty="0">
              <a:solidFill>
                <a:srgbClr val="FFC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524" y="3409680"/>
            <a:ext cx="5738949" cy="32265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3" y="1580607"/>
            <a:ext cx="6017657" cy="3383280"/>
          </a:xfrm>
          <a:prstGeom prst="rect">
            <a:avLst/>
          </a:prstGeom>
        </p:spPr>
      </p:pic>
      <p:cxnSp>
        <p:nvCxnSpPr>
          <p:cNvPr id="6" name="Elbow Connector 5"/>
          <p:cNvCxnSpPr/>
          <p:nvPr/>
        </p:nvCxnSpPr>
        <p:spPr>
          <a:xfrm>
            <a:off x="4493623" y="2834640"/>
            <a:ext cx="2063931" cy="1489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a:off x="4493623" y="2834640"/>
            <a:ext cx="2063931" cy="1489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63337" y="1556548"/>
            <a:ext cx="1589314" cy="369332"/>
          </a:xfrm>
          <a:prstGeom prst="rect">
            <a:avLst/>
          </a:prstGeom>
        </p:spPr>
        <p:txBody>
          <a:bodyPr wrap="square">
            <a:spAutoFit/>
          </a:bodyPr>
          <a:lstStyle/>
          <a:p>
            <a:r>
              <a:rPr lang="en-US" b="1" dirty="0" smtClean="0">
                <a:solidFill>
                  <a:srgbClr val="FF0000"/>
                </a:solidFill>
              </a:rPr>
              <a:t>User Profile</a:t>
            </a:r>
            <a:endParaRPr lang="en-US" b="1" dirty="0">
              <a:solidFill>
                <a:srgbClr val="FF0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53143" y="5372487"/>
            <a:ext cx="2024741" cy="1138360"/>
          </a:xfrm>
          <a:prstGeom prst="rect">
            <a:avLst/>
          </a:prstGeom>
        </p:spPr>
      </p:pic>
      <p:sp>
        <p:nvSpPr>
          <p:cNvPr id="18" name="Freeform 17"/>
          <p:cNvSpPr/>
          <p:nvPr/>
        </p:nvSpPr>
        <p:spPr>
          <a:xfrm>
            <a:off x="2743200" y="3077079"/>
            <a:ext cx="1371600" cy="2886418"/>
          </a:xfrm>
          <a:custGeom>
            <a:avLst/>
            <a:gdLst>
              <a:gd name="connsiteX0" fmla="*/ 1371600 w 1371600"/>
              <a:gd name="connsiteY0" fmla="*/ 175572 h 2886418"/>
              <a:gd name="connsiteX1" fmla="*/ 966651 w 1371600"/>
              <a:gd name="connsiteY1" fmla="*/ 267012 h 2886418"/>
              <a:gd name="connsiteX2" fmla="*/ 953589 w 1371600"/>
              <a:gd name="connsiteY2" fmla="*/ 2709767 h 2886418"/>
              <a:gd name="connsiteX3" fmla="*/ 0 w 1371600"/>
              <a:gd name="connsiteY3" fmla="*/ 2696704 h 2886418"/>
              <a:gd name="connsiteX4" fmla="*/ 0 w 1371600"/>
              <a:gd name="connsiteY4" fmla="*/ 2696704 h 2886418"/>
              <a:gd name="connsiteX5" fmla="*/ 0 w 1371600"/>
              <a:gd name="connsiteY5" fmla="*/ 2696704 h 2886418"/>
              <a:gd name="connsiteX6" fmla="*/ 0 w 1371600"/>
              <a:gd name="connsiteY6" fmla="*/ 2696704 h 288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886418">
                <a:moveTo>
                  <a:pt x="1371600" y="175572"/>
                </a:moveTo>
                <a:cubicBezTo>
                  <a:pt x="1203959" y="10109"/>
                  <a:pt x="1036319" y="-155354"/>
                  <a:pt x="966651" y="267012"/>
                </a:cubicBezTo>
                <a:cubicBezTo>
                  <a:pt x="896983" y="689378"/>
                  <a:pt x="1114697" y="2304818"/>
                  <a:pt x="953589" y="2709767"/>
                </a:cubicBezTo>
                <a:cubicBezTo>
                  <a:pt x="792480" y="3114716"/>
                  <a:pt x="0" y="2696704"/>
                  <a:pt x="0" y="2696704"/>
                </a:cubicBezTo>
                <a:lnTo>
                  <a:pt x="0" y="2696704"/>
                </a:lnTo>
                <a:lnTo>
                  <a:pt x="0" y="2696704"/>
                </a:lnTo>
                <a:lnTo>
                  <a:pt x="0" y="26967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p:cNvCxnSpPr/>
          <p:nvPr/>
        </p:nvCxnSpPr>
        <p:spPr>
          <a:xfrm flipH="1">
            <a:off x="2743200" y="5812971"/>
            <a:ext cx="5368834" cy="261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7997110" y="5561055"/>
            <a:ext cx="638987" cy="541903"/>
          </a:xfrm>
          <a:custGeom>
            <a:avLst/>
            <a:gdLst>
              <a:gd name="connsiteX0" fmla="*/ 585187 w 638987"/>
              <a:gd name="connsiteY0" fmla="*/ 42911 h 541903"/>
              <a:gd name="connsiteX1" fmla="*/ 36547 w 638987"/>
              <a:gd name="connsiteY1" fmla="*/ 108225 h 541903"/>
              <a:gd name="connsiteX2" fmla="*/ 49610 w 638987"/>
              <a:gd name="connsiteY2" fmla="*/ 539299 h 541903"/>
              <a:gd name="connsiteX3" fmla="*/ 49610 w 638987"/>
              <a:gd name="connsiteY3" fmla="*/ 539299 h 541903"/>
              <a:gd name="connsiteX4" fmla="*/ 598250 w 638987"/>
              <a:gd name="connsiteY4" fmla="*/ 487048 h 541903"/>
              <a:gd name="connsiteX5" fmla="*/ 532936 w 638987"/>
              <a:gd name="connsiteY5" fmla="*/ 29848 h 541903"/>
              <a:gd name="connsiteX6" fmla="*/ 10421 w 638987"/>
              <a:gd name="connsiteY6" fmla="*/ 82099 h 5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987" h="541903">
                <a:moveTo>
                  <a:pt x="585187" y="42911"/>
                </a:moveTo>
                <a:cubicBezTo>
                  <a:pt x="355498" y="34202"/>
                  <a:pt x="125810" y="25494"/>
                  <a:pt x="36547" y="108225"/>
                </a:cubicBezTo>
                <a:cubicBezTo>
                  <a:pt x="-52716" y="190956"/>
                  <a:pt x="49610" y="539299"/>
                  <a:pt x="49610" y="539299"/>
                </a:cubicBezTo>
                <a:lnTo>
                  <a:pt x="49610" y="539299"/>
                </a:lnTo>
                <a:cubicBezTo>
                  <a:pt x="141050" y="530591"/>
                  <a:pt x="517696" y="571957"/>
                  <a:pt x="598250" y="487048"/>
                </a:cubicBezTo>
                <a:cubicBezTo>
                  <a:pt x="678804" y="402139"/>
                  <a:pt x="630908" y="97340"/>
                  <a:pt x="532936" y="29848"/>
                </a:cubicBezTo>
                <a:cubicBezTo>
                  <a:pt x="434964" y="-37644"/>
                  <a:pt x="222692" y="22227"/>
                  <a:pt x="10421" y="8209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3814354" y="5577839"/>
            <a:ext cx="1711234" cy="276999"/>
          </a:xfrm>
          <a:prstGeom prst="rect">
            <a:avLst/>
          </a:prstGeom>
          <a:noFill/>
        </p:spPr>
        <p:txBody>
          <a:bodyPr wrap="square" rtlCol="0">
            <a:spAutoFit/>
          </a:bodyPr>
          <a:lstStyle/>
          <a:p>
            <a:r>
              <a:rPr lang="en-US" sz="1200" dirty="0" smtClean="0"/>
              <a:t>Click for Start chat </a:t>
            </a:r>
            <a:endParaRPr lang="en-IN" sz="1200" dirty="0"/>
          </a:p>
        </p:txBody>
      </p:sp>
      <p:sp>
        <p:nvSpPr>
          <p:cNvPr id="28" name="TextBox 27"/>
          <p:cNvSpPr txBox="1"/>
          <p:nvPr/>
        </p:nvSpPr>
        <p:spPr>
          <a:xfrm>
            <a:off x="5525588" y="3844331"/>
            <a:ext cx="1245345" cy="276999"/>
          </a:xfrm>
          <a:prstGeom prst="rect">
            <a:avLst/>
          </a:prstGeom>
          <a:noFill/>
        </p:spPr>
        <p:txBody>
          <a:bodyPr wrap="square" rtlCol="0">
            <a:spAutoFit/>
          </a:bodyPr>
          <a:lstStyle/>
          <a:p>
            <a:r>
              <a:rPr lang="en-US" sz="1200" dirty="0" smtClean="0"/>
              <a:t>Show all users</a:t>
            </a:r>
            <a:endParaRPr lang="en-IN" sz="1200" dirty="0"/>
          </a:p>
        </p:txBody>
      </p:sp>
      <p:sp>
        <p:nvSpPr>
          <p:cNvPr id="30" name="Freeform 29"/>
          <p:cNvSpPr/>
          <p:nvPr/>
        </p:nvSpPr>
        <p:spPr>
          <a:xfrm>
            <a:off x="9375172" y="6008914"/>
            <a:ext cx="745295" cy="408244"/>
          </a:xfrm>
          <a:custGeom>
            <a:avLst/>
            <a:gdLst>
              <a:gd name="connsiteX0" fmla="*/ 487285 w 745295"/>
              <a:gd name="connsiteY0" fmla="*/ 65315 h 408244"/>
              <a:gd name="connsiteX1" fmla="*/ 17022 w 745295"/>
              <a:gd name="connsiteY1" fmla="*/ 91440 h 408244"/>
              <a:gd name="connsiteX2" fmla="*/ 95399 w 745295"/>
              <a:gd name="connsiteY2" fmla="*/ 404949 h 408244"/>
              <a:gd name="connsiteX3" fmla="*/ 95399 w 745295"/>
              <a:gd name="connsiteY3" fmla="*/ 404949 h 408244"/>
              <a:gd name="connsiteX4" fmla="*/ 735479 w 745295"/>
              <a:gd name="connsiteY4" fmla="*/ 365760 h 408244"/>
              <a:gd name="connsiteX5" fmla="*/ 500348 w 745295"/>
              <a:gd name="connsiteY5" fmla="*/ 0 h 408244"/>
              <a:gd name="connsiteX6" fmla="*/ 500348 w 745295"/>
              <a:gd name="connsiteY6" fmla="*/ 0 h 40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5295" h="408244">
                <a:moveTo>
                  <a:pt x="487285" y="65315"/>
                </a:moveTo>
                <a:cubicBezTo>
                  <a:pt x="284810" y="50074"/>
                  <a:pt x="82336" y="34834"/>
                  <a:pt x="17022" y="91440"/>
                </a:cubicBezTo>
                <a:cubicBezTo>
                  <a:pt x="-48292" y="148046"/>
                  <a:pt x="95399" y="404949"/>
                  <a:pt x="95399" y="404949"/>
                </a:cubicBezTo>
                <a:lnTo>
                  <a:pt x="95399" y="404949"/>
                </a:lnTo>
                <a:cubicBezTo>
                  <a:pt x="202079" y="398418"/>
                  <a:pt x="667988" y="433251"/>
                  <a:pt x="735479" y="365760"/>
                </a:cubicBezTo>
                <a:cubicBezTo>
                  <a:pt x="802970" y="298269"/>
                  <a:pt x="500348" y="0"/>
                  <a:pt x="500348" y="0"/>
                </a:cubicBezTo>
                <a:lnTo>
                  <a:pt x="500348"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10120467" y="6213036"/>
            <a:ext cx="1740607" cy="369332"/>
          </a:xfrm>
          <a:prstGeom prst="rect">
            <a:avLst/>
          </a:prstGeom>
          <a:noFill/>
        </p:spPr>
        <p:txBody>
          <a:bodyPr wrap="square" rtlCol="0">
            <a:spAutoFit/>
          </a:bodyPr>
          <a:lstStyle/>
          <a:p>
            <a:r>
              <a:rPr lang="en-US" b="1" u="sng" dirty="0" smtClean="0">
                <a:solidFill>
                  <a:srgbClr val="FF0000"/>
                </a:solidFill>
              </a:rPr>
              <a:t>Delete user </a:t>
            </a:r>
            <a:endParaRPr lang="en-IN" b="1" u="sng" dirty="0">
              <a:solidFill>
                <a:srgbClr val="FF0000"/>
              </a:solidFill>
            </a:endParaRPr>
          </a:p>
        </p:txBody>
      </p:sp>
      <p:sp>
        <p:nvSpPr>
          <p:cNvPr id="35" name="TextBox 34"/>
          <p:cNvSpPr txBox="1"/>
          <p:nvPr/>
        </p:nvSpPr>
        <p:spPr>
          <a:xfrm>
            <a:off x="7445828" y="1556548"/>
            <a:ext cx="4193177" cy="923330"/>
          </a:xfrm>
          <a:prstGeom prst="rect">
            <a:avLst/>
          </a:prstGeom>
          <a:noFill/>
        </p:spPr>
        <p:txBody>
          <a:bodyPr wrap="square" rtlCol="0">
            <a:spAutoFit/>
          </a:bodyPr>
          <a:lstStyle/>
          <a:p>
            <a:r>
              <a:rPr lang="en-US" dirty="0" smtClean="0"/>
              <a:t>In this section we can easily start conversation ,  see user profile and delete yourself in a single click</a:t>
            </a:r>
            <a:endParaRPr lang="en-IN" dirty="0"/>
          </a:p>
        </p:txBody>
      </p:sp>
    </p:spTree>
    <p:extLst>
      <p:ext uri="{BB962C8B-B14F-4D97-AF65-F5344CB8AC3E}">
        <p14:creationId xmlns:p14="http://schemas.microsoft.com/office/powerpoint/2010/main" val="31823321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1628</TotalTime>
  <Words>400</Words>
  <Application>Microsoft Office PowerPoint</Application>
  <PresentationFormat>Widescreen</PresentationFormat>
  <Paragraphs>135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Algerian</vt:lpstr>
      <vt:lpstr>Arial</vt:lpstr>
      <vt:lpstr>Century Gothic</vt:lpstr>
      <vt:lpstr>Söhne</vt:lpstr>
      <vt:lpstr>Wingdings 3</vt:lpstr>
      <vt:lpstr>Ion</vt:lpstr>
      <vt:lpstr> </vt:lpstr>
      <vt:lpstr>REAL-TIME CHAT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ASSISTENT</dc:title>
  <dc:creator>Windows User</dc:creator>
  <cp:lastModifiedBy>DELL</cp:lastModifiedBy>
  <cp:revision>48</cp:revision>
  <dcterms:created xsi:type="dcterms:W3CDTF">2023-04-06T05:18:38Z</dcterms:created>
  <dcterms:modified xsi:type="dcterms:W3CDTF">2023-11-27T12:03:05Z</dcterms:modified>
</cp:coreProperties>
</file>